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7"/>
  </p:notesMasterIdLst>
  <p:sldIdLst>
    <p:sldId id="257" r:id="rId2"/>
    <p:sldId id="263" r:id="rId3"/>
    <p:sldId id="266" r:id="rId4"/>
    <p:sldId id="330" r:id="rId5"/>
    <p:sldId id="269" r:id="rId6"/>
    <p:sldId id="270" r:id="rId7"/>
    <p:sldId id="271" r:id="rId8"/>
    <p:sldId id="272" r:id="rId9"/>
    <p:sldId id="273" r:id="rId10"/>
    <p:sldId id="274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1" r:id="rId36"/>
    <p:sldId id="303" r:id="rId37"/>
    <p:sldId id="304" r:id="rId38"/>
    <p:sldId id="305" r:id="rId39"/>
    <p:sldId id="306" r:id="rId40"/>
    <p:sldId id="729" r:id="rId41"/>
    <p:sldId id="307" r:id="rId42"/>
    <p:sldId id="308" r:id="rId43"/>
    <p:sldId id="309" r:id="rId44"/>
    <p:sldId id="310" r:id="rId45"/>
    <p:sldId id="312" r:id="rId46"/>
    <p:sldId id="313" r:id="rId47"/>
    <p:sldId id="725" r:id="rId48"/>
    <p:sldId id="735" r:id="rId49"/>
    <p:sldId id="736" r:id="rId50"/>
    <p:sldId id="315" r:id="rId51"/>
    <p:sldId id="316" r:id="rId52"/>
    <p:sldId id="737" r:id="rId53"/>
    <p:sldId id="319" r:id="rId54"/>
    <p:sldId id="318" r:id="rId55"/>
    <p:sldId id="320" r:id="rId56"/>
    <p:sldId id="321" r:id="rId57"/>
    <p:sldId id="322" r:id="rId58"/>
    <p:sldId id="738" r:id="rId59"/>
    <p:sldId id="739" r:id="rId60"/>
    <p:sldId id="740" r:id="rId61"/>
    <p:sldId id="326" r:id="rId62"/>
    <p:sldId id="327" r:id="rId63"/>
    <p:sldId id="328" r:id="rId64"/>
    <p:sldId id="329" r:id="rId65"/>
    <p:sldId id="741" r:id="rId6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16"/>
    <p:restoredTop sz="94666"/>
  </p:normalViewPr>
  <p:slideViewPr>
    <p:cSldViewPr snapToGrid="0" snapToObjects="1">
      <p:cViewPr varScale="1">
        <p:scale>
          <a:sx n="160" d="100"/>
          <a:sy n="160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9A256-8A85-7F44-8E06-1A3D769FB426}" type="datetimeFigureOut">
              <a:rPr lang="ru-RU" smtClean="0"/>
              <a:t>03.11.2018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8F104-627E-C34D-AB12-4FEDF1B7A9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00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C8E83-E755-4DE7-A386-29FA47BF119E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680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43C3AFB1-1B69-0E44-B35D-DAF17DA83E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345B508-AD54-1C4C-8C2C-6FF2D4FCE5EB}"/>
              </a:ext>
            </a:extLst>
          </p:cNvPr>
          <p:cNvSpPr/>
          <p:nvPr/>
        </p:nvSpPr>
        <p:spPr>
          <a:xfrm>
            <a:off x="3937000" y="0"/>
            <a:ext cx="4457700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70DACD-F7C3-2C41-8D9E-54893916B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4" y="3370138"/>
            <a:ext cx="10657114" cy="893104"/>
          </a:xfrm>
          <a:prstGeom prst="rect">
            <a:avLst/>
          </a:prstGeom>
        </p:spPr>
        <p:txBody>
          <a:bodyPr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002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0668000" y="82626"/>
            <a:ext cx="988060" cy="906144"/>
          </a:xfrm>
          <a:custGeom>
            <a:avLst/>
            <a:gdLst/>
            <a:ahLst/>
            <a:cxnLst/>
            <a:rect l="l" t="t" r="r" b="b"/>
            <a:pathLst>
              <a:path w="988059" h="906144">
                <a:moveTo>
                  <a:pt x="883221" y="0"/>
                </a:moveTo>
                <a:lnTo>
                  <a:pt x="0" y="731558"/>
                </a:lnTo>
                <a:lnTo>
                  <a:pt x="16916" y="905840"/>
                </a:lnTo>
                <a:lnTo>
                  <a:pt x="987602" y="38201"/>
                </a:lnTo>
                <a:lnTo>
                  <a:pt x="883221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620290" y="460980"/>
            <a:ext cx="680085" cy="680085"/>
          </a:xfrm>
          <a:custGeom>
            <a:avLst/>
            <a:gdLst/>
            <a:ahLst/>
            <a:cxnLst/>
            <a:rect l="l" t="t" r="r" b="b"/>
            <a:pathLst>
              <a:path w="680085" h="680085">
                <a:moveTo>
                  <a:pt x="339810" y="0"/>
                </a:moveTo>
                <a:lnTo>
                  <a:pt x="296422" y="2764"/>
                </a:lnTo>
                <a:lnTo>
                  <a:pt x="253607" y="11058"/>
                </a:lnTo>
                <a:lnTo>
                  <a:pt x="211937" y="24881"/>
                </a:lnTo>
                <a:lnTo>
                  <a:pt x="171986" y="44234"/>
                </a:lnTo>
                <a:lnTo>
                  <a:pt x="134324" y="69115"/>
                </a:lnTo>
                <a:lnTo>
                  <a:pt x="99526" y="99526"/>
                </a:lnTo>
                <a:lnTo>
                  <a:pt x="69115" y="134324"/>
                </a:lnTo>
                <a:lnTo>
                  <a:pt x="44234" y="171986"/>
                </a:lnTo>
                <a:lnTo>
                  <a:pt x="24881" y="211937"/>
                </a:lnTo>
                <a:lnTo>
                  <a:pt x="11058" y="253607"/>
                </a:lnTo>
                <a:lnTo>
                  <a:pt x="2764" y="296422"/>
                </a:lnTo>
                <a:lnTo>
                  <a:pt x="0" y="339810"/>
                </a:lnTo>
                <a:lnTo>
                  <a:pt x="2764" y="383198"/>
                </a:lnTo>
                <a:lnTo>
                  <a:pt x="11058" y="426013"/>
                </a:lnTo>
                <a:lnTo>
                  <a:pt x="24881" y="467683"/>
                </a:lnTo>
                <a:lnTo>
                  <a:pt x="44234" y="507635"/>
                </a:lnTo>
                <a:lnTo>
                  <a:pt x="69115" y="545296"/>
                </a:lnTo>
                <a:lnTo>
                  <a:pt x="99526" y="580094"/>
                </a:lnTo>
                <a:lnTo>
                  <a:pt x="134324" y="610505"/>
                </a:lnTo>
                <a:lnTo>
                  <a:pt x="171986" y="635387"/>
                </a:lnTo>
                <a:lnTo>
                  <a:pt x="211937" y="654739"/>
                </a:lnTo>
                <a:lnTo>
                  <a:pt x="253607" y="668562"/>
                </a:lnTo>
                <a:lnTo>
                  <a:pt x="296422" y="676856"/>
                </a:lnTo>
                <a:lnTo>
                  <a:pt x="339810" y="679621"/>
                </a:lnTo>
                <a:lnTo>
                  <a:pt x="383198" y="676856"/>
                </a:lnTo>
                <a:lnTo>
                  <a:pt x="426013" y="668562"/>
                </a:lnTo>
                <a:lnTo>
                  <a:pt x="467683" y="654739"/>
                </a:lnTo>
                <a:lnTo>
                  <a:pt x="507635" y="635387"/>
                </a:lnTo>
                <a:lnTo>
                  <a:pt x="545296" y="610505"/>
                </a:lnTo>
                <a:lnTo>
                  <a:pt x="580094" y="580094"/>
                </a:lnTo>
                <a:lnTo>
                  <a:pt x="610505" y="545296"/>
                </a:lnTo>
                <a:lnTo>
                  <a:pt x="635387" y="507635"/>
                </a:lnTo>
                <a:lnTo>
                  <a:pt x="654739" y="467683"/>
                </a:lnTo>
                <a:lnTo>
                  <a:pt x="668562" y="426013"/>
                </a:lnTo>
                <a:lnTo>
                  <a:pt x="676856" y="383198"/>
                </a:lnTo>
                <a:lnTo>
                  <a:pt x="679621" y="339810"/>
                </a:lnTo>
                <a:lnTo>
                  <a:pt x="676856" y="296422"/>
                </a:lnTo>
                <a:lnTo>
                  <a:pt x="668562" y="253607"/>
                </a:lnTo>
                <a:lnTo>
                  <a:pt x="654739" y="211937"/>
                </a:lnTo>
                <a:lnTo>
                  <a:pt x="635387" y="171986"/>
                </a:lnTo>
                <a:lnTo>
                  <a:pt x="610505" y="134324"/>
                </a:lnTo>
                <a:lnTo>
                  <a:pt x="580094" y="99526"/>
                </a:lnTo>
                <a:lnTo>
                  <a:pt x="545296" y="69115"/>
                </a:lnTo>
                <a:lnTo>
                  <a:pt x="507635" y="44234"/>
                </a:lnTo>
                <a:lnTo>
                  <a:pt x="467683" y="24881"/>
                </a:lnTo>
                <a:lnTo>
                  <a:pt x="426013" y="11058"/>
                </a:lnTo>
                <a:lnTo>
                  <a:pt x="383198" y="2764"/>
                </a:lnTo>
                <a:lnTo>
                  <a:pt x="33981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9761145" y="-2540"/>
            <a:ext cx="967105" cy="778510"/>
          </a:xfrm>
          <a:custGeom>
            <a:avLst/>
            <a:gdLst/>
            <a:ahLst/>
            <a:cxnLst/>
            <a:rect l="l" t="t" r="r" b="b"/>
            <a:pathLst>
              <a:path w="967104" h="778510">
                <a:moveTo>
                  <a:pt x="866591" y="0"/>
                </a:moveTo>
                <a:lnTo>
                  <a:pt x="100116" y="0"/>
                </a:lnTo>
                <a:lnTo>
                  <a:pt x="82379" y="23683"/>
                </a:lnTo>
                <a:lnTo>
                  <a:pt x="58842" y="62213"/>
                </a:lnTo>
                <a:lnTo>
                  <a:pt x="39228" y="102320"/>
                </a:lnTo>
                <a:lnTo>
                  <a:pt x="23537" y="143718"/>
                </a:lnTo>
                <a:lnTo>
                  <a:pt x="11768" y="186120"/>
                </a:lnTo>
                <a:lnTo>
                  <a:pt x="3922" y="229238"/>
                </a:lnTo>
                <a:lnTo>
                  <a:pt x="0" y="272787"/>
                </a:lnTo>
                <a:lnTo>
                  <a:pt x="0" y="316479"/>
                </a:lnTo>
                <a:lnTo>
                  <a:pt x="3922" y="360028"/>
                </a:lnTo>
                <a:lnTo>
                  <a:pt x="11768" y="403146"/>
                </a:lnTo>
                <a:lnTo>
                  <a:pt x="23537" y="445548"/>
                </a:lnTo>
                <a:lnTo>
                  <a:pt x="39228" y="486946"/>
                </a:lnTo>
                <a:lnTo>
                  <a:pt x="58842" y="527053"/>
                </a:lnTo>
                <a:lnTo>
                  <a:pt x="82379" y="565584"/>
                </a:lnTo>
                <a:lnTo>
                  <a:pt x="109839" y="602250"/>
                </a:lnTo>
                <a:lnTo>
                  <a:pt x="141222" y="636765"/>
                </a:lnTo>
                <a:lnTo>
                  <a:pt x="175739" y="668148"/>
                </a:lnTo>
                <a:lnTo>
                  <a:pt x="212407" y="695608"/>
                </a:lnTo>
                <a:lnTo>
                  <a:pt x="250938" y="719145"/>
                </a:lnTo>
                <a:lnTo>
                  <a:pt x="291046" y="738759"/>
                </a:lnTo>
                <a:lnTo>
                  <a:pt x="332444" y="754450"/>
                </a:lnTo>
                <a:lnTo>
                  <a:pt x="374846" y="766219"/>
                </a:lnTo>
                <a:lnTo>
                  <a:pt x="417964" y="774065"/>
                </a:lnTo>
                <a:lnTo>
                  <a:pt x="461513" y="777987"/>
                </a:lnTo>
                <a:lnTo>
                  <a:pt x="505204" y="777987"/>
                </a:lnTo>
                <a:lnTo>
                  <a:pt x="548752" y="774065"/>
                </a:lnTo>
                <a:lnTo>
                  <a:pt x="591870" y="766219"/>
                </a:lnTo>
                <a:lnTo>
                  <a:pt x="634271" y="754450"/>
                </a:lnTo>
                <a:lnTo>
                  <a:pt x="675668" y="738759"/>
                </a:lnTo>
                <a:lnTo>
                  <a:pt x="715775" y="719145"/>
                </a:lnTo>
                <a:lnTo>
                  <a:pt x="754305" y="695608"/>
                </a:lnTo>
                <a:lnTo>
                  <a:pt x="790970" y="668148"/>
                </a:lnTo>
                <a:lnTo>
                  <a:pt x="825485" y="636765"/>
                </a:lnTo>
                <a:lnTo>
                  <a:pt x="856868" y="602250"/>
                </a:lnTo>
                <a:lnTo>
                  <a:pt x="884328" y="565584"/>
                </a:lnTo>
                <a:lnTo>
                  <a:pt x="907865" y="527053"/>
                </a:lnTo>
                <a:lnTo>
                  <a:pt x="927479" y="486946"/>
                </a:lnTo>
                <a:lnTo>
                  <a:pt x="943171" y="445548"/>
                </a:lnTo>
                <a:lnTo>
                  <a:pt x="954939" y="403146"/>
                </a:lnTo>
                <a:lnTo>
                  <a:pt x="962785" y="360028"/>
                </a:lnTo>
                <a:lnTo>
                  <a:pt x="966708" y="316479"/>
                </a:lnTo>
                <a:lnTo>
                  <a:pt x="966708" y="272787"/>
                </a:lnTo>
                <a:lnTo>
                  <a:pt x="962785" y="229238"/>
                </a:lnTo>
                <a:lnTo>
                  <a:pt x="954939" y="186120"/>
                </a:lnTo>
                <a:lnTo>
                  <a:pt x="943171" y="143718"/>
                </a:lnTo>
                <a:lnTo>
                  <a:pt x="927479" y="102320"/>
                </a:lnTo>
                <a:lnTo>
                  <a:pt x="907865" y="62213"/>
                </a:lnTo>
                <a:lnTo>
                  <a:pt x="884328" y="23683"/>
                </a:lnTo>
                <a:lnTo>
                  <a:pt x="866591" y="0"/>
                </a:lnTo>
                <a:close/>
              </a:path>
            </a:pathLst>
          </a:custGeom>
          <a:solidFill>
            <a:srgbClr val="E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2895600" y="197713"/>
            <a:ext cx="7236460" cy="778510"/>
          </a:xfrm>
          <a:custGeom>
            <a:avLst/>
            <a:gdLst/>
            <a:ahLst/>
            <a:cxnLst/>
            <a:rect l="l" t="t" r="r" b="b"/>
            <a:pathLst>
              <a:path w="4949190" h="778510">
                <a:moveTo>
                  <a:pt x="0" y="0"/>
                </a:moveTo>
                <a:lnTo>
                  <a:pt x="4948872" y="0"/>
                </a:lnTo>
                <a:lnTo>
                  <a:pt x="4948872" y="778471"/>
                </a:lnTo>
                <a:lnTo>
                  <a:pt x="0" y="77847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2895600" y="197713"/>
            <a:ext cx="7236460" cy="778510"/>
          </a:xfrm>
          <a:custGeom>
            <a:avLst/>
            <a:gdLst/>
            <a:ahLst/>
            <a:cxnLst/>
            <a:rect l="l" t="t" r="r" b="b"/>
            <a:pathLst>
              <a:path w="4949190" h="778510">
                <a:moveTo>
                  <a:pt x="0" y="0"/>
                </a:moveTo>
                <a:lnTo>
                  <a:pt x="4948872" y="0"/>
                </a:lnTo>
                <a:lnTo>
                  <a:pt x="4948872" y="778475"/>
                </a:lnTo>
                <a:lnTo>
                  <a:pt x="0" y="778475"/>
                </a:lnTo>
                <a:lnTo>
                  <a:pt x="0" y="0"/>
                </a:lnTo>
                <a:close/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63816" y="309741"/>
            <a:ext cx="7102305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sz="3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E53DA951-B45D-1B40-846A-64C93ECC8134}"/>
              </a:ext>
            </a:extLst>
          </p:cNvPr>
          <p:cNvSpPr/>
          <p:nvPr/>
        </p:nvSpPr>
        <p:spPr>
          <a:xfrm>
            <a:off x="88900" y="0"/>
            <a:ext cx="2082800" cy="109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B60B72-D1E3-2D41-930B-C5E81D649C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2"/>
            <a:ext cx="11198860" cy="5415687"/>
          </a:xfrm>
          <a:prstGeom prst="rect">
            <a:avLst/>
          </a:prstGeom>
        </p:spPr>
        <p:txBody>
          <a:bodyPr lIns="90000" anchor="ctr"/>
          <a:lstStyle>
            <a:lvl1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6524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F7340E-08F8-B845-A057-CE85CD005B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98CC9-B68F-0341-8C13-60B8F6283A8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/>
          <a:lstStyle/>
          <a:p>
            <a:fld id="{CC07ADA7-A2C1-5B49-81F8-0E5588F9ACEC}" type="datetimeFigureOut">
              <a:rPr lang="ru-RU" smtClean="0"/>
              <a:t>03.11.2018</a:t>
            </a:fld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25EDD-E4D0-FD4F-AF84-DB72C6D3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/>
          <a:p>
            <a:fld id="{98EDD1E6-CB45-D140-B6B8-8ABAE5432951}" type="slidenum">
              <a:rPr lang="ru-RU" smtClean="0"/>
              <a:t>‹#›</a:t>
            </a:fld>
            <a:endParaRPr lang="ru-RU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43C3AFB1-1B69-0E44-B35D-DAF17DA83E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2">
            <a:extLst>
              <a:ext uri="{FF2B5EF4-FFF2-40B4-BE49-F238E27FC236}">
                <a16:creationId xmlns:a16="http://schemas.microsoft.com/office/drawing/2014/main" id="{2B009122-C6D9-1249-8AC1-BB8C1B980EF6}"/>
              </a:ext>
            </a:extLst>
          </p:cNvPr>
          <p:cNvSpPr/>
          <p:nvPr/>
        </p:nvSpPr>
        <p:spPr>
          <a:xfrm>
            <a:off x="88900" y="0"/>
            <a:ext cx="2082800" cy="109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22262-BA1B-FE47-8218-899CFF16F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5500"/>
            <a:ext cx="10515600" cy="2667000"/>
          </a:xfrm>
          <a:prstGeom prst="rect">
            <a:avLst/>
          </a:prstGeom>
        </p:spPr>
        <p:txBody>
          <a:bodyPr anchor="ctr"/>
          <a:lstStyle>
            <a:lvl1pPr algn="ctr">
              <a:defRPr sz="4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6397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Фин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FD1588AA-81EC-5247-BA0C-53F94CF2D4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879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43240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519" y="997527"/>
            <a:ext cx="11686307" cy="561307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914377" indent="-304792">
              <a:buFont typeface="Wingdings" pitchFamily="2" charset="2"/>
              <a:buChar char="§"/>
              <a:defRPr sz="3200"/>
            </a:lvl2pPr>
            <a:lvl3pPr marL="1523962" indent="-304792">
              <a:buFont typeface="Courier New" panose="02070309020205020404" pitchFamily="49" charset="0"/>
              <a:buChar char="o"/>
              <a:defRPr sz="3200"/>
            </a:lvl3pPr>
            <a:lvl4pPr marL="2133547" indent="-304792">
              <a:buFont typeface="Wingdings" pitchFamily="2" charset="2"/>
              <a:buChar char="q"/>
              <a:defRPr sz="3200"/>
            </a:lvl4pPr>
            <a:lvl5pPr marL="2743131" indent="-304792">
              <a:buFont typeface="Wingdings" pitchFamily="2" charset="2"/>
              <a:buChar char="Ø"/>
              <a:defRPr sz="3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B327-4D8B-4363-B1F2-9ED0E4F4AAE4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03230" y="228334"/>
            <a:ext cx="10919596" cy="546229"/>
          </a:xfrm>
          <a:prstGeom prst="rect">
            <a:avLst/>
          </a:prstGeom>
        </p:spPr>
        <p:txBody>
          <a:bodyPr/>
          <a:lstStyle>
            <a:lvl1pPr>
              <a:defRPr sz="3733" b="0">
                <a:solidFill>
                  <a:srgbClr val="006600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520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1469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7" r:id="rId5"/>
    <p:sldLayoutId id="2147483668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etflix-techblog/artwork-personalization-c589f074ad76" TargetMode="External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kdd2012.sigkdd.org/sites/images/ipe/IPE-Posse.pdf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8E703B-5A6D-584A-9460-4FEAF18A8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Рекомендательные системы: введение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C1459-B40A-3C4A-9EAF-604E44B0DF25}"/>
              </a:ext>
            </a:extLst>
          </p:cNvPr>
          <p:cNvSpPr txBox="1"/>
          <p:nvPr/>
        </p:nvSpPr>
        <p:spPr>
          <a:xfrm>
            <a:off x="3804834" y="5023263"/>
            <a:ext cx="45575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Андрей Зимовнов (Яндекс, ВШЭ)</a:t>
            </a:r>
          </a:p>
        </p:txBody>
      </p:sp>
    </p:spTree>
    <p:extLst>
      <p:ext uri="{BB962C8B-B14F-4D97-AF65-F5344CB8AC3E}">
        <p14:creationId xmlns:p14="http://schemas.microsoft.com/office/powerpoint/2010/main" val="345866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500"/>
            <a:ext cx="12192000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631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500"/>
            <a:ext cx="12192000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414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5100"/>
            <a:ext cx="12192000" cy="652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0236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77800"/>
            <a:ext cx="12192000" cy="650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0456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Музыка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0400" y="3416300"/>
            <a:ext cx="104825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10" dirty="0">
                <a:latin typeface="Arial"/>
                <a:cs typeface="Arial"/>
              </a:rPr>
              <a:t>Яндекс.Радио,</a:t>
            </a:r>
            <a:r>
              <a:rPr sz="2800" spc="-265" dirty="0">
                <a:latin typeface="Arial"/>
                <a:cs typeface="Arial"/>
              </a:rPr>
              <a:t> </a:t>
            </a:r>
            <a:r>
              <a:rPr sz="2800" spc="-70" dirty="0">
                <a:latin typeface="Arial"/>
                <a:cs typeface="Arial"/>
              </a:rPr>
              <a:t>Яндекс.Музыка,</a:t>
            </a:r>
            <a:r>
              <a:rPr sz="2800" spc="-265" dirty="0">
                <a:latin typeface="Arial"/>
                <a:cs typeface="Arial"/>
              </a:rPr>
              <a:t> </a:t>
            </a:r>
            <a:r>
              <a:rPr sz="2800" spc="-65" dirty="0">
                <a:latin typeface="Arial"/>
                <a:cs typeface="Arial"/>
              </a:rPr>
              <a:t>Last.fm,</a:t>
            </a:r>
            <a:r>
              <a:rPr sz="2800" spc="-26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Spotify,</a:t>
            </a:r>
            <a:r>
              <a:rPr sz="2800" spc="-260" dirty="0">
                <a:latin typeface="Arial"/>
                <a:cs typeface="Arial"/>
              </a:rPr>
              <a:t> </a:t>
            </a:r>
            <a:r>
              <a:rPr sz="2800" spc="-55" dirty="0">
                <a:latin typeface="Arial"/>
                <a:cs typeface="Arial"/>
              </a:rPr>
              <a:t>Zvooq,</a:t>
            </a:r>
            <a:r>
              <a:rPr sz="2800" spc="-265" dirty="0">
                <a:latin typeface="Arial"/>
                <a:cs typeface="Arial"/>
              </a:rPr>
              <a:t> </a:t>
            </a:r>
            <a:r>
              <a:rPr sz="2800" spc="35" dirty="0">
                <a:latin typeface="Arial"/>
                <a:cs typeface="Arial"/>
              </a:rPr>
              <a:t>Apple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Music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4778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500"/>
            <a:ext cx="12192000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0932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500"/>
            <a:ext cx="12192000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3033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77800"/>
            <a:ext cx="12192000" cy="650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4793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500"/>
            <a:ext cx="12192000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8461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500"/>
            <a:ext cx="12192000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721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0" indent="0">
              <a:buSzTx/>
              <a:buNone/>
            </a:lvl1pPr>
          </a:lstStyle>
          <a:p>
            <a:r>
              <a:rPr lang="ru-RU" dirty="0"/>
              <a:t>"Говорят, что Интернет покидает эпоху </a:t>
            </a:r>
            <a:r>
              <a:rPr lang="ru-RU" u="sng" dirty="0"/>
              <a:t>поиска</a:t>
            </a:r>
            <a:r>
              <a:rPr lang="ru-RU" dirty="0"/>
              <a:t> и входит в эпоху </a:t>
            </a:r>
            <a:r>
              <a:rPr lang="ru-RU" u="sng" dirty="0"/>
              <a:t>открытий</a:t>
            </a:r>
            <a:r>
              <a:rPr lang="ru-RU" dirty="0"/>
              <a:t>. В чем разница? Поиск - это когда вы ищете что-то. Открытие - это когда что-то замечательное, о существовании которого вы не знали, находит вас." </a:t>
            </a:r>
          </a:p>
          <a:p>
            <a:pPr algn="r"/>
            <a:endParaRPr lang="ru-RU" dirty="0"/>
          </a:p>
          <a:p>
            <a:pPr algn="r"/>
            <a:r>
              <a:rPr lang="en-US" i="1" dirty="0"/>
              <a:t>CNN Money.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A2208DF9-8367-3C43-8C2D-4E43595B9F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Search vs Discovery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2449214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500"/>
            <a:ext cx="12192000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1987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Социальные сети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0400" y="3416300"/>
            <a:ext cx="34175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Arial"/>
                <a:cs typeface="Arial"/>
              </a:rPr>
              <a:t>LinkedIn,</a:t>
            </a:r>
            <a:r>
              <a:rPr sz="2800" spc="-305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Facebook,</a:t>
            </a:r>
            <a:r>
              <a:rPr sz="2800" spc="-420" dirty="0">
                <a:latin typeface="Arial"/>
                <a:cs typeface="Arial"/>
              </a:rPr>
              <a:t> </a:t>
            </a:r>
            <a:r>
              <a:rPr sz="2800" spc="-190" dirty="0">
                <a:latin typeface="Arial"/>
                <a:cs typeface="Arial"/>
              </a:rPr>
              <a:t>.</a:t>
            </a:r>
            <a:r>
              <a:rPr sz="2800" spc="-505" dirty="0">
                <a:latin typeface="Arial"/>
                <a:cs typeface="Arial"/>
              </a:rPr>
              <a:t> </a:t>
            </a:r>
            <a:r>
              <a:rPr sz="2800" spc="-190" dirty="0">
                <a:latin typeface="Arial"/>
                <a:cs typeface="Arial"/>
              </a:rPr>
              <a:t>.</a:t>
            </a:r>
            <a:r>
              <a:rPr sz="2800" spc="-500" dirty="0">
                <a:latin typeface="Arial"/>
                <a:cs typeface="Arial"/>
              </a:rPr>
              <a:t> </a:t>
            </a:r>
            <a:r>
              <a:rPr sz="2800" spc="-190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4493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6500" y="0"/>
            <a:ext cx="9779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9665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500"/>
            <a:ext cx="12192000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0253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500"/>
            <a:ext cx="12192000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6484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500"/>
            <a:ext cx="12192000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6627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369624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1300" y="0"/>
            <a:ext cx="91694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95588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726356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1300" y="0"/>
            <a:ext cx="91694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224452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CAC9FF6-6576-9D4D-958E-F4611646CF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pc="-55" dirty="0"/>
              <a:t>Постановка</a:t>
            </a:r>
            <a:r>
              <a:rPr lang="ru-RU" spc="-210" dirty="0"/>
              <a:t> </a:t>
            </a:r>
            <a:r>
              <a:rPr lang="ru-RU" spc="-160" dirty="0"/>
              <a:t>задачи</a:t>
            </a:r>
            <a:endParaRPr lang="ru-R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6DC92EB-CBF4-FF40-85D0-691B81F8D0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ru-RU" b="1" spc="-150" dirty="0">
                <a:latin typeface="Arial"/>
                <a:cs typeface="Arial"/>
              </a:rPr>
              <a:t>Рекомендации </a:t>
            </a:r>
            <a:r>
              <a:rPr lang="ru-RU" b="1" spc="-145" dirty="0">
                <a:latin typeface="Arial"/>
                <a:cs typeface="Arial"/>
              </a:rPr>
              <a:t>нужны,</a:t>
            </a:r>
            <a:r>
              <a:rPr lang="ru-RU" b="1" spc="-275" dirty="0">
                <a:latin typeface="Arial"/>
                <a:cs typeface="Arial"/>
              </a:rPr>
              <a:t> </a:t>
            </a:r>
            <a:r>
              <a:rPr lang="ru-RU" b="1" spc="-130" dirty="0">
                <a:latin typeface="Arial"/>
                <a:cs typeface="Arial"/>
              </a:rPr>
              <a:t>когда:</a:t>
            </a:r>
            <a:endParaRPr lang="ru-RU" dirty="0">
              <a:latin typeface="Arial"/>
              <a:cs typeface="Arial"/>
            </a:endParaRPr>
          </a:p>
          <a:p>
            <a:pPr marL="254000" indent="-241300">
              <a:lnSpc>
                <a:spcPct val="150000"/>
              </a:lnSpc>
              <a:spcBef>
                <a:spcPts val="232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ru-RU" spc="-95" dirty="0">
                <a:latin typeface="Arial"/>
                <a:cs typeface="Arial"/>
              </a:rPr>
              <a:t>пользователь</a:t>
            </a:r>
            <a:r>
              <a:rPr lang="ru-RU" spc="-130" dirty="0">
                <a:latin typeface="Arial"/>
                <a:cs typeface="Arial"/>
              </a:rPr>
              <a:t> </a:t>
            </a:r>
            <a:r>
              <a:rPr lang="ru-RU" spc="-45" dirty="0">
                <a:latin typeface="Arial"/>
                <a:cs typeface="Arial"/>
              </a:rPr>
              <a:t>не</a:t>
            </a:r>
            <a:r>
              <a:rPr lang="ru-RU" spc="-130" dirty="0">
                <a:latin typeface="Arial"/>
                <a:cs typeface="Arial"/>
              </a:rPr>
              <a:t> </a:t>
            </a:r>
            <a:r>
              <a:rPr lang="ru-RU" spc="-75" dirty="0">
                <a:latin typeface="Arial"/>
                <a:cs typeface="Arial"/>
              </a:rPr>
              <a:t>знает</a:t>
            </a:r>
            <a:r>
              <a:rPr lang="ru-RU" spc="-130" dirty="0">
                <a:latin typeface="Arial"/>
                <a:cs typeface="Arial"/>
              </a:rPr>
              <a:t> </a:t>
            </a:r>
            <a:r>
              <a:rPr lang="ru-RU" spc="-45" dirty="0">
                <a:latin typeface="Arial"/>
                <a:cs typeface="Arial"/>
              </a:rPr>
              <a:t>точно,</a:t>
            </a:r>
            <a:r>
              <a:rPr lang="ru-RU" spc="-235" dirty="0">
                <a:latin typeface="Arial"/>
                <a:cs typeface="Arial"/>
              </a:rPr>
              <a:t> </a:t>
            </a:r>
            <a:r>
              <a:rPr lang="ru-RU" spc="-55" dirty="0">
                <a:latin typeface="Arial"/>
                <a:cs typeface="Arial"/>
              </a:rPr>
              <a:t>что</a:t>
            </a:r>
            <a:r>
              <a:rPr lang="ru-RU" spc="-130" dirty="0">
                <a:latin typeface="Arial"/>
                <a:cs typeface="Arial"/>
              </a:rPr>
              <a:t> </a:t>
            </a:r>
            <a:r>
              <a:rPr lang="ru-RU" spc="10" dirty="0">
                <a:latin typeface="Arial"/>
                <a:cs typeface="Arial"/>
              </a:rPr>
              <a:t>он</a:t>
            </a:r>
            <a:r>
              <a:rPr lang="ru-RU" spc="-130" dirty="0">
                <a:latin typeface="Arial"/>
                <a:cs typeface="Arial"/>
              </a:rPr>
              <a:t> </a:t>
            </a:r>
            <a:r>
              <a:rPr lang="ru-RU" spc="-55" dirty="0">
                <a:latin typeface="Arial"/>
                <a:cs typeface="Arial"/>
              </a:rPr>
              <a:t>хочет</a:t>
            </a:r>
            <a:r>
              <a:rPr lang="ru-RU" spc="-130" dirty="0">
                <a:latin typeface="Arial"/>
                <a:cs typeface="Arial"/>
              </a:rPr>
              <a:t> </a:t>
            </a:r>
            <a:r>
              <a:rPr lang="ru-RU" spc="20" dirty="0">
                <a:latin typeface="Arial"/>
                <a:cs typeface="Arial"/>
              </a:rPr>
              <a:t>(</a:t>
            </a:r>
            <a:r>
              <a:rPr lang="en-US" spc="20" dirty="0">
                <a:latin typeface="Arial"/>
                <a:cs typeface="Arial"/>
              </a:rPr>
              <a:t>I</a:t>
            </a:r>
            <a:r>
              <a:rPr lang="en-US" spc="-130" dirty="0">
                <a:latin typeface="Arial"/>
                <a:cs typeface="Arial"/>
              </a:rPr>
              <a:t> </a:t>
            </a:r>
            <a:r>
              <a:rPr lang="en-US" spc="-20" dirty="0">
                <a:latin typeface="Arial"/>
                <a:cs typeface="Arial"/>
              </a:rPr>
              <a:t>know</a:t>
            </a:r>
            <a:r>
              <a:rPr lang="en-US" spc="-130" dirty="0">
                <a:latin typeface="Arial"/>
                <a:cs typeface="Arial"/>
              </a:rPr>
              <a:t> </a:t>
            </a:r>
            <a:r>
              <a:rPr lang="en-US" spc="145" dirty="0">
                <a:latin typeface="Arial"/>
                <a:cs typeface="Arial"/>
              </a:rPr>
              <a:t>it</a:t>
            </a:r>
            <a:r>
              <a:rPr lang="en-US" spc="-130" dirty="0">
                <a:latin typeface="Arial"/>
                <a:cs typeface="Arial"/>
              </a:rPr>
              <a:t> </a:t>
            </a:r>
            <a:r>
              <a:rPr lang="en-US" spc="-40" dirty="0">
                <a:latin typeface="Arial"/>
                <a:cs typeface="Arial"/>
              </a:rPr>
              <a:t>when</a:t>
            </a:r>
            <a:r>
              <a:rPr lang="en-US" spc="-130" dirty="0">
                <a:latin typeface="Arial"/>
                <a:cs typeface="Arial"/>
              </a:rPr>
              <a:t> </a:t>
            </a:r>
            <a:r>
              <a:rPr lang="en-US" spc="135" dirty="0">
                <a:latin typeface="Arial"/>
                <a:cs typeface="Arial"/>
              </a:rPr>
              <a:t>I</a:t>
            </a:r>
            <a:r>
              <a:rPr lang="en-US" spc="-125" dirty="0">
                <a:latin typeface="Arial"/>
                <a:cs typeface="Arial"/>
              </a:rPr>
              <a:t> </a:t>
            </a:r>
            <a:r>
              <a:rPr lang="en-US" spc="-120" dirty="0">
                <a:latin typeface="Arial"/>
                <a:cs typeface="Arial"/>
              </a:rPr>
              <a:t>see</a:t>
            </a:r>
            <a:r>
              <a:rPr lang="en-US" spc="-13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it)</a:t>
            </a:r>
            <a:endParaRPr lang="en-US" dirty="0">
              <a:latin typeface="Arial"/>
              <a:cs typeface="Arial"/>
            </a:endParaRPr>
          </a:p>
          <a:p>
            <a:pPr marL="254000" marR="5080" indent="-241300">
              <a:lnSpc>
                <a:spcPct val="150000"/>
              </a:lnSpc>
              <a:spcBef>
                <a:spcPts val="95"/>
              </a:spcBef>
              <a:buChar char="•"/>
              <a:tabLst>
                <a:tab pos="253365" algn="l"/>
                <a:tab pos="254000" algn="l"/>
              </a:tabLst>
            </a:pPr>
            <a:r>
              <a:rPr lang="ru-RU" spc="-50" dirty="0">
                <a:latin typeface="Arial"/>
                <a:cs typeface="Arial"/>
              </a:rPr>
              <a:t>число </a:t>
            </a:r>
            <a:r>
              <a:rPr lang="ru-RU" spc="-35" dirty="0">
                <a:latin typeface="Arial"/>
                <a:cs typeface="Arial"/>
              </a:rPr>
              <a:t>доступных </a:t>
            </a:r>
            <a:r>
              <a:rPr lang="ru-RU" spc="-60" dirty="0">
                <a:latin typeface="Arial"/>
                <a:cs typeface="Arial"/>
              </a:rPr>
              <a:t>объектов </a:t>
            </a:r>
            <a:r>
              <a:rPr lang="ru-RU" spc="-105" dirty="0">
                <a:latin typeface="Arial"/>
                <a:cs typeface="Arial"/>
              </a:rPr>
              <a:t>превышает </a:t>
            </a:r>
            <a:r>
              <a:rPr lang="ru-RU" spc="-25" dirty="0">
                <a:latin typeface="Arial"/>
                <a:cs typeface="Arial"/>
              </a:rPr>
              <a:t>возможности</a:t>
            </a:r>
            <a:r>
              <a:rPr lang="ru-RU" spc="-484" dirty="0">
                <a:latin typeface="Arial"/>
                <a:cs typeface="Arial"/>
              </a:rPr>
              <a:t> </a:t>
            </a:r>
            <a:r>
              <a:rPr lang="ru-RU" spc="-75" dirty="0">
                <a:latin typeface="Arial"/>
                <a:cs typeface="Arial"/>
              </a:rPr>
              <a:t>человека </a:t>
            </a:r>
            <a:r>
              <a:rPr lang="ru-RU" spc="15" dirty="0">
                <a:latin typeface="Arial"/>
                <a:cs typeface="Arial"/>
              </a:rPr>
              <a:t>их </a:t>
            </a:r>
            <a:r>
              <a:rPr lang="ru-RU" spc="-45" dirty="0">
                <a:latin typeface="Arial"/>
                <a:cs typeface="Arial"/>
              </a:rPr>
              <a:t>обозреть</a:t>
            </a:r>
          </a:p>
          <a:p>
            <a:pPr marL="254000" marR="5080" indent="-241300">
              <a:lnSpc>
                <a:spcPct val="150000"/>
              </a:lnSpc>
              <a:spcBef>
                <a:spcPts val="95"/>
              </a:spcBef>
              <a:buChar char="•"/>
              <a:tabLst>
                <a:tab pos="253365" algn="l"/>
                <a:tab pos="254000" algn="l"/>
              </a:tabLst>
            </a:pPr>
            <a:r>
              <a:rPr lang="ru-RU" dirty="0">
                <a:latin typeface="Arial"/>
                <a:cs typeface="Arial"/>
              </a:rPr>
              <a:t>критерии </a:t>
            </a:r>
            <a:r>
              <a:rPr lang="ru-RU" spc="-10" dirty="0">
                <a:latin typeface="Arial"/>
                <a:cs typeface="Arial"/>
              </a:rPr>
              <a:t>поиска </a:t>
            </a:r>
            <a:r>
              <a:rPr lang="ru-RU" spc="-45" dirty="0">
                <a:latin typeface="Arial"/>
                <a:cs typeface="Arial"/>
              </a:rPr>
              <a:t>не </a:t>
            </a:r>
            <a:r>
              <a:rPr lang="ru-RU" spc="-55" dirty="0">
                <a:latin typeface="Arial"/>
                <a:cs typeface="Arial"/>
              </a:rPr>
              <a:t>алгоритмизируются </a:t>
            </a:r>
            <a:r>
              <a:rPr lang="ru-RU" spc="-470" dirty="0">
                <a:latin typeface="Arial"/>
                <a:cs typeface="Arial"/>
              </a:rPr>
              <a:t> </a:t>
            </a:r>
            <a:r>
              <a:rPr lang="ru-RU" spc="-45" dirty="0">
                <a:latin typeface="Arial"/>
                <a:cs typeface="Arial"/>
              </a:rPr>
              <a:t>(вкус)</a:t>
            </a:r>
            <a:endParaRPr lang="ru-RU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6709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Туризм</a:t>
            </a:r>
            <a:endParaRPr lang="ru-RU" dirty="0"/>
          </a:p>
        </p:txBody>
      </p:sp>
      <p:sp>
        <p:nvSpPr>
          <p:cNvPr id="4" name="object 4"/>
          <p:cNvSpPr txBox="1"/>
          <p:nvPr/>
        </p:nvSpPr>
        <p:spPr>
          <a:xfrm>
            <a:off x="660400" y="3416300"/>
            <a:ext cx="24193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latin typeface="Arial"/>
                <a:cs typeface="Arial"/>
              </a:rPr>
              <a:t>booking.com,</a:t>
            </a:r>
            <a:r>
              <a:rPr sz="2800" spc="-455" dirty="0">
                <a:latin typeface="Arial"/>
                <a:cs typeface="Arial"/>
              </a:rPr>
              <a:t> </a:t>
            </a:r>
            <a:r>
              <a:rPr sz="2800" spc="-420" dirty="0"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1615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77800"/>
            <a:ext cx="12192000" cy="650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078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500"/>
            <a:ext cx="12192000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6417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Медиа</a:t>
            </a:r>
            <a:endParaRPr lang="ru-RU" dirty="0"/>
          </a:p>
        </p:txBody>
      </p:sp>
      <p:sp>
        <p:nvSpPr>
          <p:cNvPr id="3" name="object 3"/>
          <p:cNvSpPr/>
          <p:nvPr/>
        </p:nvSpPr>
        <p:spPr>
          <a:xfrm>
            <a:off x="88900" y="0"/>
            <a:ext cx="2082800" cy="109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0400" y="3416300"/>
            <a:ext cx="78733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5" dirty="0">
                <a:latin typeface="Arial"/>
                <a:cs typeface="Arial"/>
              </a:rPr>
              <a:t>New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120" dirty="0">
                <a:latin typeface="Arial"/>
                <a:cs typeface="Arial"/>
              </a:rPr>
              <a:t>York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65" dirty="0">
                <a:latin typeface="Arial"/>
                <a:cs typeface="Arial"/>
              </a:rPr>
              <a:t>Times,</a:t>
            </a:r>
            <a:r>
              <a:rPr sz="2800" spc="-275" dirty="0">
                <a:latin typeface="Arial"/>
                <a:cs typeface="Arial"/>
              </a:rPr>
              <a:t> </a:t>
            </a:r>
            <a:r>
              <a:rPr sz="2800" spc="45" dirty="0">
                <a:latin typeface="Arial"/>
                <a:cs typeface="Arial"/>
              </a:rPr>
              <a:t>Huffington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Post,</a:t>
            </a:r>
            <a:r>
              <a:rPr sz="2800" spc="-275" dirty="0">
                <a:latin typeface="Arial"/>
                <a:cs typeface="Arial"/>
              </a:rPr>
              <a:t> </a:t>
            </a:r>
            <a:r>
              <a:rPr sz="2800" spc="40" dirty="0">
                <a:latin typeface="Arial"/>
                <a:cs typeface="Arial"/>
              </a:rPr>
              <a:t>РИА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Новости,</a:t>
            </a:r>
            <a:r>
              <a:rPr sz="2800" spc="-400" dirty="0">
                <a:latin typeface="Arial"/>
                <a:cs typeface="Arial"/>
              </a:rPr>
              <a:t> </a:t>
            </a:r>
            <a:r>
              <a:rPr sz="2800" spc="-190" dirty="0">
                <a:latin typeface="Arial"/>
                <a:cs typeface="Arial"/>
              </a:rPr>
              <a:t>.</a:t>
            </a:r>
            <a:r>
              <a:rPr sz="2800" spc="-490" dirty="0">
                <a:latin typeface="Arial"/>
                <a:cs typeface="Arial"/>
              </a:rPr>
              <a:t> </a:t>
            </a:r>
            <a:r>
              <a:rPr sz="2800" spc="-190" dirty="0">
                <a:latin typeface="Arial"/>
                <a:cs typeface="Arial"/>
              </a:rPr>
              <a:t>.</a:t>
            </a:r>
            <a:r>
              <a:rPr sz="2800" spc="-490" dirty="0">
                <a:latin typeface="Arial"/>
                <a:cs typeface="Arial"/>
              </a:rPr>
              <a:t> </a:t>
            </a:r>
            <a:r>
              <a:rPr sz="2800" spc="-190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3792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77800"/>
            <a:ext cx="12192000" cy="650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0528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500"/>
            <a:ext cx="12192000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85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Видео</a:t>
            </a:r>
            <a:endParaRPr lang="ru-RU" dirty="0"/>
          </a:p>
        </p:txBody>
      </p:sp>
      <p:sp>
        <p:nvSpPr>
          <p:cNvPr id="4" name="object 4"/>
          <p:cNvSpPr txBox="1"/>
          <p:nvPr/>
        </p:nvSpPr>
        <p:spPr>
          <a:xfrm>
            <a:off x="660400" y="3416300"/>
            <a:ext cx="25774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10" dirty="0">
                <a:latin typeface="Arial"/>
                <a:cs typeface="Arial"/>
              </a:rPr>
              <a:t>TED,</a:t>
            </a:r>
            <a:r>
              <a:rPr sz="2800" spc="-305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YouTube,</a:t>
            </a:r>
            <a:r>
              <a:rPr sz="2800" spc="-420" dirty="0">
                <a:latin typeface="Arial"/>
                <a:cs typeface="Arial"/>
              </a:rPr>
              <a:t> </a:t>
            </a:r>
            <a:r>
              <a:rPr sz="2800" spc="-190" dirty="0">
                <a:latin typeface="Arial"/>
                <a:cs typeface="Arial"/>
              </a:rPr>
              <a:t>.</a:t>
            </a:r>
            <a:r>
              <a:rPr sz="2800" spc="-505" dirty="0">
                <a:latin typeface="Arial"/>
                <a:cs typeface="Arial"/>
              </a:rPr>
              <a:t> </a:t>
            </a:r>
            <a:r>
              <a:rPr sz="2800" spc="-190" dirty="0">
                <a:latin typeface="Arial"/>
                <a:cs typeface="Arial"/>
              </a:rPr>
              <a:t>.</a:t>
            </a:r>
            <a:r>
              <a:rPr sz="2800" spc="-505" dirty="0">
                <a:latin typeface="Arial"/>
                <a:cs typeface="Arial"/>
              </a:rPr>
              <a:t> </a:t>
            </a:r>
            <a:r>
              <a:rPr sz="2800" spc="-190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6429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77800"/>
            <a:ext cx="12192000" cy="650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4371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5100"/>
            <a:ext cx="12192000" cy="652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2367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Рекомендательные сервисы</a:t>
            </a:r>
          </a:p>
        </p:txBody>
      </p:sp>
      <p:sp>
        <p:nvSpPr>
          <p:cNvPr id="3" name="object 3"/>
          <p:cNvSpPr/>
          <p:nvPr/>
        </p:nvSpPr>
        <p:spPr>
          <a:xfrm>
            <a:off x="88900" y="0"/>
            <a:ext cx="2082800" cy="109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0400" y="3416300"/>
            <a:ext cx="626291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spc="-55" dirty="0" err="1">
                <a:latin typeface="Arial"/>
                <a:cs typeface="Arial"/>
              </a:rPr>
              <a:t>Яндекс.Дзен</a:t>
            </a:r>
            <a:r>
              <a:rPr lang="ru-RU" sz="2800" spc="-55" dirty="0">
                <a:latin typeface="Arial"/>
                <a:cs typeface="Arial"/>
              </a:rPr>
              <a:t>, </a:t>
            </a:r>
            <a:r>
              <a:rPr sz="2800" spc="-55" dirty="0" err="1">
                <a:latin typeface="Arial"/>
                <a:cs typeface="Arial"/>
              </a:rPr>
              <a:t>Имхонет</a:t>
            </a:r>
            <a:r>
              <a:rPr sz="2800" spc="-55" dirty="0">
                <a:latin typeface="Arial"/>
                <a:cs typeface="Arial"/>
              </a:rPr>
              <a:t>,</a:t>
            </a:r>
            <a:r>
              <a:rPr sz="2800" spc="-315" dirty="0">
                <a:latin typeface="Arial"/>
                <a:cs typeface="Arial"/>
              </a:rPr>
              <a:t> </a:t>
            </a:r>
            <a:r>
              <a:rPr sz="2800" spc="35" dirty="0">
                <a:latin typeface="Arial"/>
                <a:cs typeface="Arial"/>
              </a:rPr>
              <a:t>Кинопоиск,</a:t>
            </a:r>
            <a:r>
              <a:rPr sz="2800" spc="-425" dirty="0">
                <a:latin typeface="Arial"/>
                <a:cs typeface="Arial"/>
              </a:rPr>
              <a:t> </a:t>
            </a:r>
            <a:r>
              <a:rPr sz="2800" spc="-420" dirty="0">
                <a:latin typeface="Arial"/>
                <a:cs typeface="Arial"/>
              </a:rPr>
              <a:t>…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1287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69178B-6753-EC4E-ACD8-ACC0B5C3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</a:p>
        </p:txBody>
      </p:sp>
    </p:spTree>
    <p:extLst>
      <p:ext uri="{BB962C8B-B14F-4D97-AF65-F5344CB8AC3E}">
        <p14:creationId xmlns:p14="http://schemas.microsoft.com/office/powerpoint/2010/main" val="1818198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Яндекс.Дзен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EEB55C-DA4F-5C4C-AE4B-5E161BADE4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6038" y="1418219"/>
            <a:ext cx="7656731" cy="52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73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500"/>
            <a:ext cx="12192000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5317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500"/>
            <a:ext cx="12192000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821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8100" y="0"/>
            <a:ext cx="95758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8500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1B87A7-5465-0C4D-90C5-8852D52E73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Видеопрокат в </a:t>
            </a:r>
            <a:r>
              <a:rPr lang="en-US" dirty="0"/>
              <a:t>Netflix</a:t>
            </a:r>
            <a:endParaRPr lang="ru-RU" dirty="0"/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5774A3B6-5F0E-034F-8878-0D4354B88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29" y="1371308"/>
            <a:ext cx="10340452" cy="53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35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Netflix Prize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88900" y="0"/>
            <a:ext cx="2082800" cy="109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0400" y="3416300"/>
            <a:ext cx="6882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60" dirty="0">
                <a:latin typeface="Arial"/>
                <a:cs typeface="Arial"/>
              </a:rPr>
              <a:t>$1,000,000 </a:t>
            </a:r>
            <a:r>
              <a:rPr sz="2800" spc="-130" dirty="0">
                <a:latin typeface="Arial"/>
                <a:cs typeface="Arial"/>
              </a:rPr>
              <a:t>за </a:t>
            </a:r>
            <a:r>
              <a:rPr sz="2800" spc="-95" dirty="0">
                <a:latin typeface="Arial"/>
                <a:cs typeface="Arial"/>
              </a:rPr>
              <a:t>улучшение </a:t>
            </a:r>
            <a:r>
              <a:rPr sz="2800" spc="-105" dirty="0">
                <a:latin typeface="Arial"/>
                <a:cs typeface="Arial"/>
              </a:rPr>
              <a:t>алгоритма </a:t>
            </a:r>
            <a:r>
              <a:rPr sz="2800" spc="-135" dirty="0">
                <a:latin typeface="Arial"/>
                <a:cs typeface="Arial"/>
              </a:rPr>
              <a:t>на</a:t>
            </a:r>
            <a:r>
              <a:rPr sz="2800" spc="-355" dirty="0">
                <a:latin typeface="Arial"/>
                <a:cs typeface="Arial"/>
              </a:rPr>
              <a:t> </a:t>
            </a:r>
            <a:r>
              <a:rPr sz="2800" spc="-175" dirty="0">
                <a:latin typeface="Arial"/>
                <a:cs typeface="Arial"/>
              </a:rPr>
              <a:t>10%.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3282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" y="0"/>
            <a:ext cx="120396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7613E0E-1C3E-3C45-8F65-A415422059DE}"/>
              </a:ext>
            </a:extLst>
          </p:cNvPr>
          <p:cNvCxnSpPr>
            <a:cxnSpLocks/>
          </p:cNvCxnSpPr>
          <p:nvPr/>
        </p:nvCxnSpPr>
        <p:spPr>
          <a:xfrm flipH="1">
            <a:off x="7730838" y="5355771"/>
            <a:ext cx="3325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260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Какую обложку показать?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41A8B3-A01D-7C4D-9E30-C3CD06CFF3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4"/>
            <a:ext cx="11198860" cy="408258"/>
          </a:xfrm>
        </p:spPr>
        <p:txBody>
          <a:bodyPr/>
          <a:lstStyle/>
          <a:p>
            <a:r>
              <a:rPr lang="ru-RU" dirty="0"/>
              <a:t>Каждая обложка про свою часть сюжета: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1D5FE1D-55E0-1C41-8FE3-E1C6ED5534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0765" y="1793174"/>
            <a:ext cx="8411729" cy="492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172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6653EA-C3D8-5B4A-9DED-980C6D67E0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Персонализированные обложки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F4D95D-F0DB-A849-AF1D-04513B69F2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История пользователя </a:t>
            </a:r>
            <a:r>
              <a:rPr lang="ru-RU" dirty="0"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</a:t>
            </a:r>
            <a:r>
              <a:rPr lang="ru-RU" dirty="0">
                <a:sym typeface="Wingdings" pitchFamily="2" charset="2"/>
              </a:rPr>
              <a:t>обложка</a:t>
            </a:r>
            <a:endParaRPr lang="ru-RU" dirty="0"/>
          </a:p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91A23-1F0C-8544-AE33-C715AE107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37" y="2101192"/>
            <a:ext cx="11440871" cy="3918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661993-6FFA-CD48-9E96-120F57489902}"/>
              </a:ext>
            </a:extLst>
          </p:cNvPr>
          <p:cNvSpPr/>
          <p:nvPr/>
        </p:nvSpPr>
        <p:spPr>
          <a:xfrm>
            <a:off x="6966752" y="6553972"/>
            <a:ext cx="54192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https://medium.com/netflix-techblog/artwork-personalization-c589f074ad76</a:t>
            </a:r>
            <a:endParaRPr lang="ru-RU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61AA39-8CD8-3949-8883-6A2FF18146CD}"/>
              </a:ext>
            </a:extLst>
          </p:cNvPr>
          <p:cNvSpPr txBox="1"/>
          <p:nvPr/>
        </p:nvSpPr>
        <p:spPr>
          <a:xfrm>
            <a:off x="313152" y="1766746"/>
            <a:ext cx="3147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История пользователя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8B1CA6-5548-9440-AF52-FBAE82C3CB68}"/>
              </a:ext>
            </a:extLst>
          </p:cNvPr>
          <p:cNvSpPr txBox="1"/>
          <p:nvPr/>
        </p:nvSpPr>
        <p:spPr>
          <a:xfrm>
            <a:off x="313152" y="4096066"/>
            <a:ext cx="3147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История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719277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D2BDAD-4F69-B44B-9301-30549393D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 работы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E7606C-9072-614E-B8D6-53122C9F103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13012" y="1896269"/>
            <a:ext cx="7086600" cy="4203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37E815-4F32-7C42-AA58-464F542136B6}"/>
              </a:ext>
            </a:extLst>
          </p:cNvPr>
          <p:cNvSpPr txBox="1"/>
          <p:nvPr/>
        </p:nvSpPr>
        <p:spPr>
          <a:xfrm>
            <a:off x="827448" y="2527519"/>
            <a:ext cx="2219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Профиль человека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02AE84-9CFA-2843-9A4A-163C3C815524}"/>
              </a:ext>
            </a:extLst>
          </p:cNvPr>
          <p:cNvSpPr/>
          <p:nvPr/>
        </p:nvSpPr>
        <p:spPr>
          <a:xfrm>
            <a:off x="5525996" y="1344281"/>
            <a:ext cx="2757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Процент откликов</a:t>
            </a:r>
          </a:p>
        </p:txBody>
      </p:sp>
    </p:spTree>
    <p:extLst>
      <p:ext uri="{BB962C8B-B14F-4D97-AF65-F5344CB8AC3E}">
        <p14:creationId xmlns:p14="http://schemas.microsoft.com/office/powerpoint/2010/main" val="3554738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Торговля</a:t>
            </a:r>
            <a:endParaRPr lang="ru-RU" dirty="0"/>
          </a:p>
        </p:txBody>
      </p:sp>
      <p:sp>
        <p:nvSpPr>
          <p:cNvPr id="4" name="object 4"/>
          <p:cNvSpPr txBox="1"/>
          <p:nvPr/>
        </p:nvSpPr>
        <p:spPr>
          <a:xfrm>
            <a:off x="660400" y="3416300"/>
            <a:ext cx="39922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latin typeface="Arial"/>
                <a:cs typeface="Arial"/>
              </a:rPr>
              <a:t>Amazon, </a:t>
            </a:r>
            <a:r>
              <a:rPr sz="2800" spc="-130" dirty="0">
                <a:latin typeface="Arial"/>
                <a:cs typeface="Arial"/>
              </a:rPr>
              <a:t>Юлмарт,</a:t>
            </a:r>
            <a:r>
              <a:rPr sz="2800" spc="-490" dirty="0">
                <a:latin typeface="Arial"/>
                <a:cs typeface="Arial"/>
              </a:rPr>
              <a:t> </a:t>
            </a:r>
            <a:r>
              <a:rPr lang="ru-RU" sz="2800" spc="-490" dirty="0">
                <a:latin typeface="Arial"/>
                <a:cs typeface="Arial"/>
              </a:rPr>
              <a:t> </a:t>
            </a:r>
            <a:r>
              <a:rPr sz="2800" spc="-55" dirty="0" err="1">
                <a:latin typeface="Arial"/>
                <a:cs typeface="Arial"/>
              </a:rPr>
              <a:t>ozon.ru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37141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Требования: продуктовые </a:t>
            </a:r>
            <a:br>
              <a:rPr lang="ru-RU" dirty="0"/>
            </a:br>
            <a:r>
              <a:rPr lang="ru-RU" dirty="0"/>
              <a:t>и технические</a:t>
            </a:r>
          </a:p>
        </p:txBody>
      </p:sp>
      <p:sp>
        <p:nvSpPr>
          <p:cNvPr id="3" name="object 3"/>
          <p:cNvSpPr/>
          <p:nvPr/>
        </p:nvSpPr>
        <p:spPr>
          <a:xfrm>
            <a:off x="88900" y="0"/>
            <a:ext cx="2082800" cy="109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58304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Продуктовые</a:t>
            </a:r>
            <a:endParaRPr lang="ru-RU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885D9DD-302E-F347-8D3C-4B6F82F530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b="1" dirty="0"/>
              <a:t>Какова цель? Какую задачу решаем?</a:t>
            </a:r>
          </a:p>
        </p:txBody>
      </p:sp>
      <p:sp>
        <p:nvSpPr>
          <p:cNvPr id="3" name="object 3"/>
          <p:cNvSpPr/>
          <p:nvPr/>
        </p:nvSpPr>
        <p:spPr>
          <a:xfrm>
            <a:off x="88900" y="0"/>
            <a:ext cx="2082800" cy="109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4456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Продуктовые</a:t>
            </a:r>
            <a:endParaRPr lang="ru-RU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885D9DD-302E-F347-8D3C-4B6F82F530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b="1" dirty="0"/>
              <a:t>Какова цель? Какую задачу решаем?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Увеличить продажи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Повысить время, проведённое на сайте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Предоставить клиенту удобный сервис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Построить сообщество</a:t>
            </a:r>
          </a:p>
          <a:p>
            <a:endParaRPr lang="ru-RU" b="1" dirty="0"/>
          </a:p>
        </p:txBody>
      </p:sp>
      <p:sp>
        <p:nvSpPr>
          <p:cNvPr id="3" name="object 3"/>
          <p:cNvSpPr/>
          <p:nvPr/>
        </p:nvSpPr>
        <p:spPr>
          <a:xfrm>
            <a:off x="88900" y="0"/>
            <a:ext cx="2082800" cy="109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07961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E561F302-CAAF-A644-B8F1-852855944F6F}"/>
              </a:ext>
            </a:extLst>
          </p:cNvPr>
          <p:cNvSpPr/>
          <p:nvPr/>
        </p:nvSpPr>
        <p:spPr>
          <a:xfrm>
            <a:off x="1511300" y="0"/>
            <a:ext cx="91694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2CBE9-EA9D-904D-A568-24D23AFC1600}"/>
              </a:ext>
            </a:extLst>
          </p:cNvPr>
          <p:cNvSpPr txBox="1"/>
          <p:nvPr/>
        </p:nvSpPr>
        <p:spPr>
          <a:xfrm>
            <a:off x="3962755" y="807521"/>
            <a:ext cx="4266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Учимся на чужих ошибках </a:t>
            </a:r>
            <a:r>
              <a:rPr lang="ru-RU" sz="2400" dirty="0">
                <a:sym typeface="Wingdings" pitchFamily="2" charset="2"/>
              </a:rPr>
              <a:t></a:t>
            </a:r>
            <a:endParaRPr lang="ru-RU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407072-0735-784E-8851-40B08C14EDDE}"/>
              </a:ext>
            </a:extLst>
          </p:cNvPr>
          <p:cNvSpPr/>
          <p:nvPr/>
        </p:nvSpPr>
        <p:spPr>
          <a:xfrm>
            <a:off x="8115243" y="6581001"/>
            <a:ext cx="40767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hlinkClick r:id="rId3"/>
              </a:rPr>
              <a:t>http://kdd2012.sigkdd.org/sites/images/ipe/IPE-Posse.pdf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23831182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Продуктовые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2E54BFA-ACFE-274D-A983-AF286E1C1C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66700" indent="-254000">
              <a:lnSpc>
                <a:spcPct val="100000"/>
              </a:lnSpc>
              <a:spcBef>
                <a:spcPts val="1720"/>
              </a:spcBef>
              <a:buChar char="•"/>
              <a:tabLst>
                <a:tab pos="266065" algn="l"/>
                <a:tab pos="266700" algn="l"/>
              </a:tabLst>
            </a:pPr>
            <a:r>
              <a:rPr lang="ru-RU" dirty="0"/>
              <a:t>Пользовательский опыт очень важен:</a:t>
            </a:r>
          </a:p>
          <a:p>
            <a:pPr marL="723900" lvl="1" indent="-254000">
              <a:lnSpc>
                <a:spcPct val="100000"/>
              </a:lnSpc>
              <a:spcBef>
                <a:spcPts val="1720"/>
              </a:spcBef>
              <a:buChar char="•"/>
              <a:tabLst>
                <a:tab pos="266065" algn="l"/>
                <a:tab pos="266700" algn="l"/>
              </a:tabLst>
            </a:pPr>
            <a:r>
              <a:rPr lang="ru-RU" dirty="0"/>
              <a:t>Нужно понять, </a:t>
            </a:r>
            <a:r>
              <a:rPr lang="ru-RU" b="1" dirty="0"/>
              <a:t>что нужно пользователю</a:t>
            </a:r>
          </a:p>
          <a:p>
            <a:pPr marL="723900" lvl="1" indent="-254000">
              <a:lnSpc>
                <a:spcPct val="100000"/>
              </a:lnSpc>
              <a:spcBef>
                <a:spcPts val="1720"/>
              </a:spcBef>
              <a:buChar char="•"/>
              <a:tabLst>
                <a:tab pos="266065" algn="l"/>
                <a:tab pos="266700" algn="l"/>
              </a:tabLst>
            </a:pPr>
            <a:r>
              <a:rPr lang="ru-RU" dirty="0"/>
              <a:t>Нужно </a:t>
            </a:r>
            <a:r>
              <a:rPr lang="ru-RU" b="1" dirty="0"/>
              <a:t>объяснить</a:t>
            </a:r>
            <a:r>
              <a:rPr lang="ru-RU" dirty="0"/>
              <a:t> пользователю рекомендации</a:t>
            </a:r>
          </a:p>
          <a:p>
            <a:pPr marL="723900" lvl="1" indent="-254000">
              <a:lnSpc>
                <a:spcPct val="100000"/>
              </a:lnSpc>
              <a:spcBef>
                <a:spcPts val="1720"/>
              </a:spcBef>
              <a:buChar char="•"/>
              <a:tabLst>
                <a:tab pos="266065" algn="l"/>
                <a:tab pos="266700" algn="l"/>
              </a:tabLst>
            </a:pPr>
            <a:r>
              <a:rPr lang="ru-RU" dirty="0"/>
              <a:t>Нужно оптимизировать </a:t>
            </a:r>
            <a:r>
              <a:rPr lang="ru-RU" b="1" dirty="0"/>
              <a:t>расположение</a:t>
            </a:r>
            <a:r>
              <a:rPr lang="ru-RU" dirty="0"/>
              <a:t> блоков</a:t>
            </a:r>
          </a:p>
        </p:txBody>
      </p:sp>
    </p:spTree>
    <p:extLst>
      <p:ext uri="{BB962C8B-B14F-4D97-AF65-F5344CB8AC3E}">
        <p14:creationId xmlns:p14="http://schemas.microsoft.com/office/powerpoint/2010/main" val="17340310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Продуктовые</a:t>
            </a:r>
            <a:endParaRPr lang="ru-RU" dirty="0"/>
          </a:p>
        </p:txBody>
      </p:sp>
      <p:sp>
        <p:nvSpPr>
          <p:cNvPr id="9" name="object 9"/>
          <p:cNvSpPr txBox="1"/>
          <p:nvPr/>
        </p:nvSpPr>
        <p:spPr>
          <a:xfrm>
            <a:off x="660400" y="2537460"/>
            <a:ext cx="9728835" cy="198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6700" marR="686435" indent="-254000">
              <a:lnSpc>
                <a:spcPct val="146600"/>
              </a:lnSpc>
              <a:spcBef>
                <a:spcPts val="95"/>
              </a:spcBef>
              <a:buChar char="•"/>
              <a:tabLst>
                <a:tab pos="266065" algn="l"/>
                <a:tab pos="266700" algn="l"/>
              </a:tabLst>
            </a:pPr>
            <a:r>
              <a:rPr sz="2900" spc="15" dirty="0">
                <a:latin typeface="Arial"/>
                <a:cs typeface="Arial"/>
              </a:rPr>
              <a:t>Какой </a:t>
            </a:r>
            <a:r>
              <a:rPr sz="2900" spc="-110" dirty="0">
                <a:latin typeface="Arial"/>
                <a:cs typeface="Arial"/>
              </a:rPr>
              <a:t>подразумевается </a:t>
            </a:r>
            <a:r>
              <a:rPr sz="2900" spc="-85" dirty="0">
                <a:latin typeface="Arial"/>
                <a:cs typeface="Arial"/>
              </a:rPr>
              <a:t>интерфейс взаимодействия</a:t>
            </a:r>
            <a:r>
              <a:rPr sz="2900" spc="-415" dirty="0">
                <a:latin typeface="Arial"/>
                <a:cs typeface="Arial"/>
              </a:rPr>
              <a:t> </a:t>
            </a:r>
            <a:r>
              <a:rPr sz="2900" spc="-35" dirty="0">
                <a:latin typeface="Arial"/>
                <a:cs typeface="Arial"/>
              </a:rPr>
              <a:t>с  </a:t>
            </a:r>
            <a:r>
              <a:rPr sz="2900" spc="-120" dirty="0">
                <a:latin typeface="Arial"/>
                <a:cs typeface="Arial"/>
              </a:rPr>
              <a:t>пользователем?</a:t>
            </a:r>
            <a:endParaRPr sz="2900">
              <a:latin typeface="Arial"/>
              <a:cs typeface="Arial"/>
            </a:endParaRPr>
          </a:p>
          <a:p>
            <a:pPr marL="266700" indent="-254000">
              <a:lnSpc>
                <a:spcPct val="100000"/>
              </a:lnSpc>
              <a:spcBef>
                <a:spcPts val="1720"/>
              </a:spcBef>
              <a:buChar char="•"/>
              <a:tabLst>
                <a:tab pos="266065" algn="l"/>
                <a:tab pos="266700" algn="l"/>
              </a:tabLst>
            </a:pPr>
            <a:r>
              <a:rPr sz="2900" spc="5" dirty="0">
                <a:latin typeface="Arial"/>
                <a:cs typeface="Arial"/>
              </a:rPr>
              <a:t>“The</a:t>
            </a:r>
            <a:r>
              <a:rPr sz="2900" spc="-155" dirty="0">
                <a:latin typeface="Arial"/>
                <a:cs typeface="Arial"/>
              </a:rPr>
              <a:t> </a:t>
            </a:r>
            <a:r>
              <a:rPr sz="2900" spc="-30" dirty="0">
                <a:latin typeface="Arial"/>
                <a:cs typeface="Arial"/>
              </a:rPr>
              <a:t>best</a:t>
            </a:r>
            <a:r>
              <a:rPr sz="2900" spc="-155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algorithm</a:t>
            </a:r>
            <a:r>
              <a:rPr sz="2900" spc="-155" dirty="0">
                <a:latin typeface="Arial"/>
                <a:cs typeface="Arial"/>
              </a:rPr>
              <a:t> </a:t>
            </a:r>
            <a:r>
              <a:rPr sz="2900" spc="55" dirty="0">
                <a:latin typeface="Arial"/>
                <a:cs typeface="Arial"/>
              </a:rPr>
              <a:t>in</a:t>
            </a:r>
            <a:r>
              <a:rPr sz="2900" spc="-150" dirty="0">
                <a:latin typeface="Arial"/>
                <a:cs typeface="Arial"/>
              </a:rPr>
              <a:t> </a:t>
            </a:r>
            <a:r>
              <a:rPr sz="2900" spc="30" dirty="0">
                <a:latin typeface="Arial"/>
                <a:cs typeface="Arial"/>
              </a:rPr>
              <a:t>the</a:t>
            </a:r>
            <a:r>
              <a:rPr sz="2900" spc="-155" dirty="0">
                <a:latin typeface="Arial"/>
                <a:cs typeface="Arial"/>
              </a:rPr>
              <a:t> </a:t>
            </a:r>
            <a:r>
              <a:rPr sz="2900" spc="30" dirty="0">
                <a:latin typeface="Arial"/>
                <a:cs typeface="Arial"/>
              </a:rPr>
              <a:t>world</a:t>
            </a:r>
            <a:r>
              <a:rPr sz="2900" spc="-155" dirty="0">
                <a:latin typeface="Arial"/>
                <a:cs typeface="Arial"/>
              </a:rPr>
              <a:t> </a:t>
            </a:r>
            <a:r>
              <a:rPr sz="2900" spc="-20" dirty="0">
                <a:latin typeface="Arial"/>
                <a:cs typeface="Arial"/>
              </a:rPr>
              <a:t>cannot</a:t>
            </a:r>
            <a:r>
              <a:rPr sz="2900" spc="-155" dirty="0">
                <a:latin typeface="Arial"/>
                <a:cs typeface="Arial"/>
              </a:rPr>
              <a:t> </a:t>
            </a:r>
            <a:r>
              <a:rPr sz="2900" spc="-65" dirty="0">
                <a:latin typeface="Arial"/>
                <a:cs typeface="Arial"/>
              </a:rPr>
              <a:t>overcome</a:t>
            </a:r>
            <a:r>
              <a:rPr sz="2900" spc="-150" dirty="0">
                <a:latin typeface="Arial"/>
                <a:cs typeface="Arial"/>
              </a:rPr>
              <a:t> </a:t>
            </a:r>
            <a:r>
              <a:rPr sz="2900" spc="-280" dirty="0">
                <a:latin typeface="Arial"/>
                <a:cs typeface="Arial"/>
              </a:rPr>
              <a:t>a</a:t>
            </a:r>
            <a:r>
              <a:rPr sz="2900" spc="-155" dirty="0">
                <a:latin typeface="Arial"/>
                <a:cs typeface="Arial"/>
              </a:rPr>
              <a:t> </a:t>
            </a:r>
            <a:r>
              <a:rPr sz="2900" spc="-105" dirty="0">
                <a:latin typeface="Arial"/>
                <a:cs typeface="Arial"/>
              </a:rPr>
              <a:t>bad</a:t>
            </a:r>
            <a:r>
              <a:rPr sz="2900" spc="-155" dirty="0">
                <a:latin typeface="Arial"/>
                <a:cs typeface="Arial"/>
              </a:rPr>
              <a:t> </a:t>
            </a:r>
            <a:r>
              <a:rPr sz="2900" spc="130" dirty="0">
                <a:latin typeface="Arial"/>
                <a:cs typeface="Arial"/>
              </a:rPr>
              <a:t>UI”</a:t>
            </a:r>
            <a:endParaRPr sz="2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477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Технические</a:t>
            </a:r>
            <a:endParaRPr lang="ru-RU" dirty="0"/>
          </a:p>
        </p:txBody>
      </p:sp>
      <p:sp>
        <p:nvSpPr>
          <p:cNvPr id="9" name="object 9"/>
          <p:cNvSpPr txBox="1"/>
          <p:nvPr/>
        </p:nvSpPr>
        <p:spPr>
          <a:xfrm>
            <a:off x="660400" y="2537460"/>
            <a:ext cx="4164965" cy="2641600"/>
          </a:xfrm>
          <a:prstGeom prst="rect">
            <a:avLst/>
          </a:prstGeom>
        </p:spPr>
        <p:txBody>
          <a:bodyPr vert="horz" wrap="square" lIns="0" tIns="218440" rIns="0" bIns="0" rtlCol="0">
            <a:spAutoFit/>
          </a:bodyPr>
          <a:lstStyle/>
          <a:p>
            <a:pPr marL="266700" indent="-254000">
              <a:lnSpc>
                <a:spcPct val="100000"/>
              </a:lnSpc>
              <a:spcBef>
                <a:spcPts val="1720"/>
              </a:spcBef>
              <a:buChar char="•"/>
              <a:tabLst>
                <a:tab pos="266065" algn="l"/>
                <a:tab pos="266700" algn="l"/>
              </a:tabLst>
            </a:pPr>
            <a:r>
              <a:rPr sz="2900" spc="-45" dirty="0">
                <a:latin typeface="Arial"/>
                <a:cs typeface="Arial"/>
              </a:rPr>
              <a:t>Природа</a:t>
            </a:r>
            <a:r>
              <a:rPr sz="2900" spc="-165" dirty="0">
                <a:latin typeface="Arial"/>
                <a:cs typeface="Arial"/>
              </a:rPr>
              <a:t> </a:t>
            </a:r>
            <a:r>
              <a:rPr sz="2900" spc="-100" dirty="0">
                <a:latin typeface="Arial"/>
                <a:cs typeface="Arial"/>
              </a:rPr>
              <a:t>данных</a:t>
            </a:r>
            <a:endParaRPr sz="2900" dirty="0">
              <a:latin typeface="Arial"/>
              <a:cs typeface="Arial"/>
            </a:endParaRPr>
          </a:p>
          <a:p>
            <a:pPr marL="266700" indent="-254000">
              <a:lnSpc>
                <a:spcPct val="100000"/>
              </a:lnSpc>
              <a:spcBef>
                <a:spcPts val="1620"/>
              </a:spcBef>
              <a:buChar char="•"/>
              <a:tabLst>
                <a:tab pos="266065" algn="l"/>
                <a:tab pos="266700" algn="l"/>
              </a:tabLst>
            </a:pPr>
            <a:r>
              <a:rPr sz="2900" spc="-160" dirty="0">
                <a:latin typeface="Arial"/>
                <a:cs typeface="Arial"/>
              </a:rPr>
              <a:t>Размеры </a:t>
            </a:r>
            <a:r>
              <a:rPr sz="2900" spc="-100" dirty="0">
                <a:latin typeface="Arial"/>
                <a:cs typeface="Arial"/>
              </a:rPr>
              <a:t>данных</a:t>
            </a:r>
            <a:endParaRPr sz="2900" dirty="0">
              <a:latin typeface="Arial"/>
              <a:cs typeface="Arial"/>
            </a:endParaRPr>
          </a:p>
          <a:p>
            <a:pPr marL="266700" indent="-254000">
              <a:lnSpc>
                <a:spcPct val="100000"/>
              </a:lnSpc>
              <a:spcBef>
                <a:spcPts val="1720"/>
              </a:spcBef>
              <a:buChar char="•"/>
              <a:tabLst>
                <a:tab pos="266065" algn="l"/>
                <a:tab pos="266700" algn="l"/>
              </a:tabLst>
            </a:pPr>
            <a:r>
              <a:rPr sz="2900" spc="-45" dirty="0">
                <a:latin typeface="Arial"/>
                <a:cs typeface="Arial"/>
              </a:rPr>
              <a:t>Скорость</a:t>
            </a:r>
            <a:r>
              <a:rPr sz="2900" spc="-225" dirty="0">
                <a:latin typeface="Arial"/>
                <a:cs typeface="Arial"/>
              </a:rPr>
              <a:t> </a:t>
            </a:r>
            <a:r>
              <a:rPr sz="2900" spc="-75" dirty="0">
                <a:latin typeface="Arial"/>
                <a:cs typeface="Arial"/>
              </a:rPr>
              <a:t>реагирования</a:t>
            </a:r>
            <a:endParaRPr sz="2900" dirty="0">
              <a:latin typeface="Arial"/>
              <a:cs typeface="Arial"/>
            </a:endParaRPr>
          </a:p>
          <a:p>
            <a:pPr marL="266700" indent="-254000">
              <a:lnSpc>
                <a:spcPct val="100000"/>
              </a:lnSpc>
              <a:spcBef>
                <a:spcPts val="1720"/>
              </a:spcBef>
              <a:buChar char="•"/>
              <a:tabLst>
                <a:tab pos="266065" algn="l"/>
                <a:tab pos="266700" algn="l"/>
              </a:tabLst>
            </a:pPr>
            <a:r>
              <a:rPr sz="2900" spc="-434" dirty="0">
                <a:latin typeface="Arial"/>
                <a:cs typeface="Arial"/>
              </a:rPr>
              <a:t>…</a:t>
            </a:r>
            <a:endParaRPr sz="2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83408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660400" y="2743200"/>
            <a:ext cx="4164965" cy="323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indent="-254000">
              <a:lnSpc>
                <a:spcPct val="100000"/>
              </a:lnSpc>
              <a:spcBef>
                <a:spcPts val="100"/>
              </a:spcBef>
              <a:buChar char="•"/>
              <a:tabLst>
                <a:tab pos="266065" algn="l"/>
                <a:tab pos="266700" algn="l"/>
              </a:tabLst>
            </a:pPr>
            <a:r>
              <a:rPr sz="2900" spc="-45" dirty="0">
                <a:latin typeface="Arial"/>
                <a:cs typeface="Arial"/>
              </a:rPr>
              <a:t>Природа</a:t>
            </a:r>
            <a:r>
              <a:rPr sz="2900" spc="-165" dirty="0">
                <a:latin typeface="Arial"/>
                <a:cs typeface="Arial"/>
              </a:rPr>
              <a:t> </a:t>
            </a:r>
            <a:r>
              <a:rPr sz="2900" spc="-100" dirty="0">
                <a:latin typeface="Arial"/>
                <a:cs typeface="Arial"/>
              </a:rPr>
              <a:t>данных</a:t>
            </a:r>
            <a:endParaRPr sz="2900">
              <a:latin typeface="Arial"/>
              <a:cs typeface="Arial"/>
            </a:endParaRPr>
          </a:p>
          <a:p>
            <a:pPr marL="647700" lvl="1" indent="-254000">
              <a:lnSpc>
                <a:spcPct val="100000"/>
              </a:lnSpc>
              <a:spcBef>
                <a:spcPts val="1620"/>
              </a:spcBef>
              <a:buChar char="•"/>
              <a:tabLst>
                <a:tab pos="647065" algn="l"/>
                <a:tab pos="647700" algn="l"/>
              </a:tabLst>
            </a:pPr>
            <a:r>
              <a:rPr sz="2200" spc="-5" dirty="0">
                <a:latin typeface="Arial"/>
                <a:cs typeface="Arial"/>
              </a:rPr>
              <a:t>тип</a:t>
            </a:r>
            <a:r>
              <a:rPr sz="2200" spc="-125" dirty="0">
                <a:latin typeface="Arial"/>
                <a:cs typeface="Arial"/>
              </a:rPr>
              <a:t> </a:t>
            </a:r>
            <a:r>
              <a:rPr sz="2200" spc="-80" dirty="0">
                <a:latin typeface="Arial"/>
                <a:cs typeface="Arial"/>
              </a:rPr>
              <a:t>данных</a:t>
            </a:r>
            <a:endParaRPr sz="2200">
              <a:latin typeface="Arial"/>
              <a:cs typeface="Arial"/>
            </a:endParaRPr>
          </a:p>
          <a:p>
            <a:pPr marL="647700" lvl="1" indent="-254000">
              <a:lnSpc>
                <a:spcPct val="100000"/>
              </a:lnSpc>
              <a:spcBef>
                <a:spcPts val="1160"/>
              </a:spcBef>
              <a:buChar char="•"/>
              <a:tabLst>
                <a:tab pos="647065" algn="l"/>
                <a:tab pos="647700" algn="l"/>
              </a:tabLst>
            </a:pPr>
            <a:r>
              <a:rPr sz="2200" spc="60" dirty="0">
                <a:latin typeface="Arial"/>
                <a:cs typeface="Arial"/>
              </a:rPr>
              <a:t>implicit/explicit</a:t>
            </a:r>
            <a:endParaRPr sz="2200">
              <a:latin typeface="Arial"/>
              <a:cs typeface="Arial"/>
            </a:endParaRPr>
          </a:p>
          <a:p>
            <a:pPr marL="647700" lvl="1" indent="-254000">
              <a:lnSpc>
                <a:spcPct val="100000"/>
              </a:lnSpc>
              <a:spcBef>
                <a:spcPts val="1160"/>
              </a:spcBef>
              <a:buChar char="•"/>
              <a:tabLst>
                <a:tab pos="647065" algn="l"/>
                <a:tab pos="647700" algn="l"/>
              </a:tabLst>
            </a:pPr>
            <a:r>
              <a:rPr sz="2200" spc="-90" dirty="0">
                <a:latin typeface="Arial"/>
                <a:cs typeface="Arial"/>
              </a:rPr>
              <a:t>время</a:t>
            </a:r>
            <a:r>
              <a:rPr sz="2200" spc="-125" dirty="0">
                <a:latin typeface="Arial"/>
                <a:cs typeface="Arial"/>
              </a:rPr>
              <a:t> </a:t>
            </a:r>
            <a:r>
              <a:rPr sz="2200" spc="10" dirty="0">
                <a:latin typeface="Arial"/>
                <a:cs typeface="Arial"/>
              </a:rPr>
              <a:t>жизни</a:t>
            </a:r>
            <a:endParaRPr sz="2200">
              <a:latin typeface="Arial"/>
              <a:cs typeface="Arial"/>
            </a:endParaRPr>
          </a:p>
          <a:p>
            <a:pPr marL="266700" indent="-254000">
              <a:lnSpc>
                <a:spcPct val="100000"/>
              </a:lnSpc>
              <a:spcBef>
                <a:spcPts val="1360"/>
              </a:spcBef>
              <a:buChar char="•"/>
              <a:tabLst>
                <a:tab pos="266065" algn="l"/>
                <a:tab pos="266700" algn="l"/>
              </a:tabLst>
            </a:pPr>
            <a:r>
              <a:rPr sz="2900" spc="-160" dirty="0">
                <a:latin typeface="Arial"/>
                <a:cs typeface="Arial"/>
              </a:rPr>
              <a:t>Размеры </a:t>
            </a:r>
            <a:r>
              <a:rPr sz="2900" spc="-100" dirty="0">
                <a:latin typeface="Arial"/>
                <a:cs typeface="Arial"/>
              </a:rPr>
              <a:t>данных</a:t>
            </a:r>
            <a:endParaRPr sz="2900">
              <a:latin typeface="Arial"/>
              <a:cs typeface="Arial"/>
            </a:endParaRPr>
          </a:p>
          <a:p>
            <a:pPr marL="266700" indent="-254000">
              <a:lnSpc>
                <a:spcPct val="100000"/>
              </a:lnSpc>
              <a:spcBef>
                <a:spcPts val="1620"/>
              </a:spcBef>
              <a:buChar char="•"/>
              <a:tabLst>
                <a:tab pos="266065" algn="l"/>
                <a:tab pos="266700" algn="l"/>
              </a:tabLst>
            </a:pPr>
            <a:r>
              <a:rPr sz="2900" spc="-45" dirty="0">
                <a:latin typeface="Arial"/>
                <a:cs typeface="Arial"/>
              </a:rPr>
              <a:t>Скорость</a:t>
            </a:r>
            <a:r>
              <a:rPr sz="2900" spc="-225" dirty="0">
                <a:latin typeface="Arial"/>
                <a:cs typeface="Arial"/>
              </a:rPr>
              <a:t> </a:t>
            </a:r>
            <a:r>
              <a:rPr sz="2900" spc="-75" dirty="0">
                <a:latin typeface="Arial"/>
                <a:cs typeface="Arial"/>
              </a:rPr>
              <a:t>реагирования</a:t>
            </a:r>
            <a:endParaRPr sz="2900">
              <a:latin typeface="Arial"/>
              <a:cs typeface="Arial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E3AE216-0EC5-494D-BEB8-341B36F5A7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Технические</a:t>
            </a:r>
          </a:p>
        </p:txBody>
      </p:sp>
    </p:spTree>
    <p:extLst>
      <p:ext uri="{BB962C8B-B14F-4D97-AF65-F5344CB8AC3E}">
        <p14:creationId xmlns:p14="http://schemas.microsoft.com/office/powerpoint/2010/main" val="3968877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660400" y="2743200"/>
            <a:ext cx="4164965" cy="22672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indent="-254000">
              <a:lnSpc>
                <a:spcPct val="100000"/>
              </a:lnSpc>
              <a:spcBef>
                <a:spcPts val="1720"/>
              </a:spcBef>
              <a:buChar char="•"/>
              <a:tabLst>
                <a:tab pos="266065" algn="l"/>
                <a:tab pos="266700" algn="l"/>
              </a:tabLst>
            </a:pPr>
            <a:r>
              <a:rPr lang="ru-RU" sz="2900" spc="-45" dirty="0">
                <a:cs typeface="Arial"/>
              </a:rPr>
              <a:t>Природа</a:t>
            </a:r>
            <a:r>
              <a:rPr lang="ru-RU" sz="2900" spc="-165" dirty="0">
                <a:cs typeface="Arial"/>
              </a:rPr>
              <a:t> </a:t>
            </a:r>
            <a:r>
              <a:rPr lang="ru-RU" sz="2900" spc="-100" dirty="0">
                <a:cs typeface="Arial"/>
              </a:rPr>
              <a:t>данных</a:t>
            </a:r>
            <a:endParaRPr lang="ru-RU" sz="2900" dirty="0">
              <a:cs typeface="Arial"/>
            </a:endParaRPr>
          </a:p>
          <a:p>
            <a:pPr marL="266700" indent="-254000">
              <a:lnSpc>
                <a:spcPct val="100000"/>
              </a:lnSpc>
              <a:spcBef>
                <a:spcPts val="1620"/>
              </a:spcBef>
              <a:buChar char="•"/>
              <a:tabLst>
                <a:tab pos="266065" algn="l"/>
                <a:tab pos="266700" algn="l"/>
              </a:tabLst>
            </a:pPr>
            <a:r>
              <a:rPr lang="ru-RU" sz="2900" spc="-160" dirty="0">
                <a:cs typeface="Arial"/>
              </a:rPr>
              <a:t>Размеры</a:t>
            </a:r>
            <a:r>
              <a:rPr lang="ru-RU" sz="2900" spc="-235" dirty="0">
                <a:cs typeface="Arial"/>
              </a:rPr>
              <a:t> </a:t>
            </a:r>
            <a:r>
              <a:rPr lang="ru-RU" sz="2900" spc="-100" dirty="0">
                <a:cs typeface="Arial"/>
              </a:rPr>
              <a:t>данных</a:t>
            </a:r>
            <a:endParaRPr lang="ru-RU" sz="2900" dirty="0">
              <a:cs typeface="Arial"/>
            </a:endParaRPr>
          </a:p>
          <a:p>
            <a:pPr marL="647700" lvl="1" indent="-254000">
              <a:lnSpc>
                <a:spcPct val="100000"/>
              </a:lnSpc>
              <a:spcBef>
                <a:spcPts val="1620"/>
              </a:spcBef>
              <a:buChar char="•"/>
              <a:tabLst>
                <a:tab pos="647065" algn="l"/>
                <a:tab pos="647700" algn="l"/>
              </a:tabLst>
            </a:pPr>
            <a:r>
              <a:rPr lang="ru-RU" sz="2200" spc="-150" dirty="0">
                <a:cs typeface="Arial"/>
              </a:rPr>
              <a:t>.</a:t>
            </a:r>
            <a:r>
              <a:rPr lang="ru-RU" sz="2200" spc="-420" dirty="0">
                <a:cs typeface="Arial"/>
              </a:rPr>
              <a:t> </a:t>
            </a:r>
            <a:r>
              <a:rPr lang="ru-RU" sz="2200" spc="20" dirty="0">
                <a:cs typeface="Arial"/>
              </a:rPr>
              <a:t>../</a:t>
            </a:r>
            <a:r>
              <a:rPr lang="en-US" sz="2200" spc="20" dirty="0">
                <a:cs typeface="Arial"/>
              </a:rPr>
              <a:t>Mb/Gb/Tb/...</a:t>
            </a:r>
            <a:endParaRPr lang="en-US" sz="2200" dirty="0">
              <a:cs typeface="Arial"/>
            </a:endParaRPr>
          </a:p>
          <a:p>
            <a:pPr marL="266700" indent="-254000">
              <a:lnSpc>
                <a:spcPct val="100000"/>
              </a:lnSpc>
              <a:spcBef>
                <a:spcPts val="1260"/>
              </a:spcBef>
              <a:buChar char="•"/>
              <a:tabLst>
                <a:tab pos="266065" algn="l"/>
                <a:tab pos="266700" algn="l"/>
              </a:tabLst>
            </a:pPr>
            <a:r>
              <a:rPr lang="ru-RU" sz="2900" spc="-45" dirty="0">
                <a:cs typeface="Arial"/>
              </a:rPr>
              <a:t>Скорость</a:t>
            </a:r>
            <a:r>
              <a:rPr lang="ru-RU" sz="2900" spc="-225" dirty="0">
                <a:cs typeface="Arial"/>
              </a:rPr>
              <a:t> </a:t>
            </a:r>
            <a:r>
              <a:rPr lang="ru-RU" sz="2900" spc="-75" dirty="0">
                <a:cs typeface="Arial"/>
              </a:rPr>
              <a:t>реагирования</a:t>
            </a:r>
            <a:endParaRPr lang="ru-RU" sz="2900" dirty="0">
              <a:cs typeface="Arial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E3AE216-0EC5-494D-BEB8-341B36F5A7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Технические</a:t>
            </a:r>
          </a:p>
        </p:txBody>
      </p:sp>
    </p:spTree>
    <p:extLst>
      <p:ext uri="{BB962C8B-B14F-4D97-AF65-F5344CB8AC3E}">
        <p14:creationId xmlns:p14="http://schemas.microsoft.com/office/powerpoint/2010/main" val="25085929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660400" y="2743200"/>
            <a:ext cx="7699829" cy="28110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indent="-254000">
              <a:lnSpc>
                <a:spcPct val="100000"/>
              </a:lnSpc>
              <a:spcBef>
                <a:spcPts val="1720"/>
              </a:spcBef>
              <a:buChar char="•"/>
              <a:tabLst>
                <a:tab pos="266065" algn="l"/>
                <a:tab pos="266700" algn="l"/>
              </a:tabLst>
            </a:pPr>
            <a:r>
              <a:rPr lang="ru-RU" sz="2900" spc="-45" dirty="0">
                <a:cs typeface="Arial"/>
              </a:rPr>
              <a:t>Природа</a:t>
            </a:r>
            <a:r>
              <a:rPr lang="ru-RU" sz="2900" spc="-160" dirty="0">
                <a:cs typeface="Arial"/>
              </a:rPr>
              <a:t> </a:t>
            </a:r>
            <a:r>
              <a:rPr lang="ru-RU" sz="2900" spc="-100" dirty="0">
                <a:cs typeface="Arial"/>
              </a:rPr>
              <a:t>данных</a:t>
            </a:r>
            <a:endParaRPr lang="ru-RU" sz="2900" dirty="0">
              <a:cs typeface="Arial"/>
            </a:endParaRPr>
          </a:p>
          <a:p>
            <a:pPr marL="266700" indent="-254000">
              <a:lnSpc>
                <a:spcPct val="100000"/>
              </a:lnSpc>
              <a:spcBef>
                <a:spcPts val="1620"/>
              </a:spcBef>
              <a:buChar char="•"/>
              <a:tabLst>
                <a:tab pos="266065" algn="l"/>
                <a:tab pos="266700" algn="l"/>
              </a:tabLst>
            </a:pPr>
            <a:r>
              <a:rPr lang="ru-RU" sz="2900" spc="-160" dirty="0">
                <a:cs typeface="Arial"/>
              </a:rPr>
              <a:t>Размеры </a:t>
            </a:r>
            <a:r>
              <a:rPr lang="ru-RU" sz="2900" spc="-100" dirty="0">
                <a:cs typeface="Arial"/>
              </a:rPr>
              <a:t>данных</a:t>
            </a:r>
            <a:endParaRPr lang="ru-RU" sz="2900" dirty="0">
              <a:cs typeface="Arial"/>
            </a:endParaRPr>
          </a:p>
          <a:p>
            <a:pPr marL="266700" indent="-254000">
              <a:lnSpc>
                <a:spcPct val="100000"/>
              </a:lnSpc>
              <a:spcBef>
                <a:spcPts val="1720"/>
              </a:spcBef>
              <a:buChar char="•"/>
              <a:tabLst>
                <a:tab pos="266065" algn="l"/>
                <a:tab pos="266700" algn="l"/>
              </a:tabLst>
            </a:pPr>
            <a:r>
              <a:rPr lang="ru-RU" sz="2900" spc="-45" dirty="0">
                <a:cs typeface="Arial"/>
              </a:rPr>
              <a:t>Скорость </a:t>
            </a:r>
            <a:r>
              <a:rPr lang="ru-RU" sz="2900" spc="-75" dirty="0">
                <a:cs typeface="Arial"/>
              </a:rPr>
              <a:t>реагирования </a:t>
            </a:r>
            <a:r>
              <a:rPr lang="ru-RU" sz="2900" spc="-130" dirty="0">
                <a:cs typeface="Arial"/>
              </a:rPr>
              <a:t>(частота</a:t>
            </a:r>
            <a:r>
              <a:rPr lang="ru-RU" sz="2900" spc="-370" dirty="0">
                <a:cs typeface="Arial"/>
              </a:rPr>
              <a:t> </a:t>
            </a:r>
            <a:r>
              <a:rPr lang="ru-RU" sz="2900" spc="-60" dirty="0">
                <a:cs typeface="Arial"/>
              </a:rPr>
              <a:t>обновления)</a:t>
            </a:r>
            <a:endParaRPr lang="ru-RU" sz="2900" dirty="0">
              <a:cs typeface="Arial"/>
            </a:endParaRPr>
          </a:p>
          <a:p>
            <a:pPr marL="647700" lvl="1" indent="-254000">
              <a:lnSpc>
                <a:spcPct val="100000"/>
              </a:lnSpc>
              <a:spcBef>
                <a:spcPts val="1620"/>
              </a:spcBef>
              <a:buChar char="•"/>
              <a:tabLst>
                <a:tab pos="647065" algn="l"/>
                <a:tab pos="647700" algn="l"/>
              </a:tabLst>
            </a:pPr>
            <a:r>
              <a:rPr lang="en-US" sz="2200" spc="20" dirty="0">
                <a:cs typeface="Arial"/>
              </a:rPr>
              <a:t>real-time/ </a:t>
            </a:r>
            <a:r>
              <a:rPr lang="en-US" sz="2200" spc="-75" dirty="0">
                <a:cs typeface="Arial"/>
              </a:rPr>
              <a:t>near</a:t>
            </a:r>
            <a:r>
              <a:rPr lang="en-US" sz="2200" spc="-265" dirty="0">
                <a:cs typeface="Arial"/>
              </a:rPr>
              <a:t> </a:t>
            </a:r>
            <a:r>
              <a:rPr lang="en-US" sz="2200" spc="10" dirty="0">
                <a:cs typeface="Arial"/>
              </a:rPr>
              <a:t>real-time</a:t>
            </a:r>
            <a:endParaRPr lang="en-US" sz="2200" dirty="0">
              <a:cs typeface="Arial"/>
            </a:endParaRPr>
          </a:p>
          <a:p>
            <a:pPr marL="647700" lvl="1" indent="-254000">
              <a:lnSpc>
                <a:spcPct val="100000"/>
              </a:lnSpc>
              <a:spcBef>
                <a:spcPts val="1160"/>
              </a:spcBef>
              <a:buChar char="•"/>
              <a:tabLst>
                <a:tab pos="647065" algn="l"/>
                <a:tab pos="647700" algn="l"/>
              </a:tabLst>
            </a:pPr>
            <a:r>
              <a:rPr lang="ru-RU" sz="2200" spc="-45" dirty="0">
                <a:cs typeface="Arial"/>
              </a:rPr>
              <a:t>часы/дни/недели/месяцы/...</a:t>
            </a:r>
            <a:endParaRPr lang="ru-RU" sz="2200" dirty="0">
              <a:cs typeface="Arial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E3AE216-0EC5-494D-BEB8-341B36F5A7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Технические</a:t>
            </a:r>
          </a:p>
        </p:txBody>
      </p:sp>
    </p:spTree>
    <p:extLst>
      <p:ext uri="{BB962C8B-B14F-4D97-AF65-F5344CB8AC3E}">
        <p14:creationId xmlns:p14="http://schemas.microsoft.com/office/powerpoint/2010/main" val="4229308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500"/>
            <a:ext cx="12192000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64410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660400" y="2743200"/>
            <a:ext cx="8827984" cy="1518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0"/>
              </a:spcBef>
            </a:pPr>
            <a:r>
              <a:rPr lang="ru-RU" sz="2400" spc="-50" dirty="0">
                <a:cs typeface="Arial"/>
              </a:rPr>
              <a:t>Почему </a:t>
            </a:r>
            <a:r>
              <a:rPr lang="ru-RU" sz="2400" spc="15" dirty="0">
                <a:cs typeface="Arial"/>
              </a:rPr>
              <a:t>про </a:t>
            </a:r>
            <a:r>
              <a:rPr lang="ru-RU" sz="2400" spc="-65" dirty="0">
                <a:cs typeface="Arial"/>
              </a:rPr>
              <a:t>это важно</a:t>
            </a:r>
            <a:r>
              <a:rPr lang="ru-RU" sz="2400" spc="-530" dirty="0">
                <a:cs typeface="Arial"/>
              </a:rPr>
              <a:t> </a:t>
            </a:r>
            <a:r>
              <a:rPr lang="ru-RU" sz="2400" spc="-70" dirty="0">
                <a:cs typeface="Arial"/>
              </a:rPr>
              <a:t>говорить?</a:t>
            </a:r>
            <a:endParaRPr lang="ru-RU" sz="2400" dirty="0">
              <a:cs typeface="Arial"/>
            </a:endParaRPr>
          </a:p>
          <a:p>
            <a:pPr marL="266700" indent="-254000">
              <a:lnSpc>
                <a:spcPct val="100000"/>
              </a:lnSpc>
              <a:spcBef>
                <a:spcPts val="1620"/>
              </a:spcBef>
              <a:buChar char="•"/>
              <a:tabLst>
                <a:tab pos="266065" algn="l"/>
                <a:tab pos="266700" algn="l"/>
              </a:tabLst>
            </a:pPr>
            <a:r>
              <a:rPr lang="ru-RU" sz="2400" spc="-35" dirty="0">
                <a:cs typeface="Arial"/>
              </a:rPr>
              <a:t>от</a:t>
            </a:r>
            <a:r>
              <a:rPr lang="ru-RU" sz="2400" spc="-145" dirty="0">
                <a:cs typeface="Arial"/>
              </a:rPr>
              <a:t> </a:t>
            </a:r>
            <a:r>
              <a:rPr lang="ru-RU" sz="2400" spc="-40" dirty="0">
                <a:cs typeface="Arial"/>
              </a:rPr>
              <a:t>этого</a:t>
            </a:r>
            <a:r>
              <a:rPr lang="ru-RU" sz="2400" spc="-140" dirty="0">
                <a:cs typeface="Arial"/>
              </a:rPr>
              <a:t> </a:t>
            </a:r>
            <a:r>
              <a:rPr lang="ru-RU" sz="2400" spc="-55" dirty="0">
                <a:cs typeface="Arial"/>
              </a:rPr>
              <a:t>зависит</a:t>
            </a:r>
            <a:r>
              <a:rPr lang="ru-RU" sz="2400" spc="-140" dirty="0">
                <a:cs typeface="Arial"/>
              </a:rPr>
              <a:t> </a:t>
            </a:r>
            <a:r>
              <a:rPr lang="ru-RU" sz="2400" spc="-30" dirty="0">
                <a:cs typeface="Arial"/>
              </a:rPr>
              <a:t>оценка</a:t>
            </a:r>
            <a:r>
              <a:rPr lang="ru-RU" sz="2400" spc="-145" dirty="0">
                <a:cs typeface="Arial"/>
              </a:rPr>
              <a:t> </a:t>
            </a:r>
            <a:r>
              <a:rPr lang="ru-RU" sz="2400" spc="-90" dirty="0">
                <a:cs typeface="Arial"/>
              </a:rPr>
              <a:t>качества</a:t>
            </a:r>
            <a:r>
              <a:rPr lang="ru-RU" sz="2400" spc="-140" dirty="0">
                <a:cs typeface="Arial"/>
              </a:rPr>
              <a:t> </a:t>
            </a:r>
            <a:r>
              <a:rPr lang="ru-RU" sz="2400" spc="-60" dirty="0">
                <a:cs typeface="Arial"/>
              </a:rPr>
              <a:t>разработанного</a:t>
            </a:r>
            <a:r>
              <a:rPr lang="ru-RU" sz="2400" spc="-140" dirty="0">
                <a:cs typeface="Arial"/>
              </a:rPr>
              <a:t> </a:t>
            </a:r>
            <a:r>
              <a:rPr lang="ru-RU" sz="2400" spc="-75" dirty="0">
                <a:cs typeface="Arial"/>
              </a:rPr>
              <a:t>решения</a:t>
            </a:r>
            <a:endParaRPr lang="ru-RU" sz="2400" dirty="0">
              <a:cs typeface="Arial"/>
            </a:endParaRPr>
          </a:p>
          <a:p>
            <a:pPr marL="266700" indent="-254000">
              <a:lnSpc>
                <a:spcPct val="100000"/>
              </a:lnSpc>
              <a:spcBef>
                <a:spcPts val="1500"/>
              </a:spcBef>
              <a:buChar char="•"/>
              <a:tabLst>
                <a:tab pos="266065" algn="l"/>
                <a:tab pos="266700" algn="l"/>
              </a:tabLst>
            </a:pPr>
            <a:r>
              <a:rPr lang="ru-RU" sz="2400" spc="-35" dirty="0">
                <a:cs typeface="Arial"/>
              </a:rPr>
              <a:t>от</a:t>
            </a:r>
            <a:r>
              <a:rPr lang="ru-RU" sz="2400" spc="-135" dirty="0">
                <a:cs typeface="Arial"/>
              </a:rPr>
              <a:t> </a:t>
            </a:r>
            <a:r>
              <a:rPr lang="ru-RU" sz="2400" spc="-40" dirty="0">
                <a:cs typeface="Arial"/>
              </a:rPr>
              <a:t>этого</a:t>
            </a:r>
            <a:r>
              <a:rPr lang="ru-RU" sz="2400" spc="-135" dirty="0">
                <a:cs typeface="Arial"/>
              </a:rPr>
              <a:t> </a:t>
            </a:r>
            <a:r>
              <a:rPr lang="ru-RU" sz="2400" spc="-55" dirty="0">
                <a:cs typeface="Arial"/>
              </a:rPr>
              <a:t>зависит</a:t>
            </a:r>
            <a:r>
              <a:rPr lang="ru-RU" sz="2400" spc="-130" dirty="0">
                <a:cs typeface="Arial"/>
              </a:rPr>
              <a:t> </a:t>
            </a:r>
            <a:r>
              <a:rPr lang="ru-RU" sz="2400" spc="-65" dirty="0">
                <a:cs typeface="Arial"/>
              </a:rPr>
              <a:t>выбор</a:t>
            </a:r>
            <a:r>
              <a:rPr lang="ru-RU" sz="2400" spc="-135" dirty="0">
                <a:cs typeface="Arial"/>
              </a:rPr>
              <a:t> </a:t>
            </a:r>
            <a:r>
              <a:rPr lang="ru-RU" sz="2400" spc="-65" dirty="0">
                <a:cs typeface="Arial"/>
              </a:rPr>
              <a:t>алгоритмов</a:t>
            </a:r>
            <a:r>
              <a:rPr lang="ru-RU" sz="2400" spc="-135" dirty="0">
                <a:cs typeface="Arial"/>
              </a:rPr>
              <a:t> </a:t>
            </a:r>
            <a:r>
              <a:rPr lang="ru-RU" sz="2400" spc="15" dirty="0">
                <a:cs typeface="Arial"/>
              </a:rPr>
              <a:t>и</a:t>
            </a:r>
            <a:r>
              <a:rPr lang="ru-RU" sz="2400" spc="-130" dirty="0">
                <a:cs typeface="Arial"/>
              </a:rPr>
              <a:t> </a:t>
            </a:r>
            <a:r>
              <a:rPr lang="ru-RU" sz="2400" spc="-25" dirty="0">
                <a:cs typeface="Arial"/>
              </a:rPr>
              <a:t>технических</a:t>
            </a:r>
            <a:r>
              <a:rPr lang="ru-RU" sz="2400" spc="-135" dirty="0">
                <a:cs typeface="Arial"/>
              </a:rPr>
              <a:t> </a:t>
            </a:r>
            <a:r>
              <a:rPr lang="ru-RU" sz="2400" spc="-70" dirty="0">
                <a:cs typeface="Arial"/>
              </a:rPr>
              <a:t>средств</a:t>
            </a:r>
            <a:endParaRPr lang="ru-RU" sz="2400" dirty="0">
              <a:cs typeface="Arial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E3AE216-0EC5-494D-BEB8-341B36F5A7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Технические</a:t>
            </a:r>
          </a:p>
        </p:txBody>
      </p:sp>
    </p:spTree>
    <p:extLst>
      <p:ext uri="{BB962C8B-B14F-4D97-AF65-F5344CB8AC3E}">
        <p14:creationId xmlns:p14="http://schemas.microsoft.com/office/powerpoint/2010/main" val="2062136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рекомендательных систем</a:t>
            </a:r>
          </a:p>
        </p:txBody>
      </p:sp>
      <p:sp>
        <p:nvSpPr>
          <p:cNvPr id="3" name="object 3"/>
          <p:cNvSpPr/>
          <p:nvPr/>
        </p:nvSpPr>
        <p:spPr>
          <a:xfrm>
            <a:off x="88900" y="0"/>
            <a:ext cx="2082800" cy="109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07698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Классика</a:t>
            </a:r>
            <a:endParaRPr lang="ru-RU" dirty="0"/>
          </a:p>
        </p:txBody>
      </p:sp>
      <p:sp>
        <p:nvSpPr>
          <p:cNvPr id="9" name="object 9"/>
          <p:cNvSpPr txBox="1"/>
          <p:nvPr/>
        </p:nvSpPr>
        <p:spPr>
          <a:xfrm>
            <a:off x="660400" y="2021941"/>
            <a:ext cx="5593080" cy="3914140"/>
          </a:xfrm>
          <a:prstGeom prst="rect">
            <a:avLst/>
          </a:prstGeom>
        </p:spPr>
        <p:txBody>
          <a:bodyPr vert="horz" wrap="square" lIns="0" tIns="251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0"/>
              </a:spcBef>
            </a:pPr>
            <a:r>
              <a:rPr sz="2900" spc="-50" dirty="0">
                <a:latin typeface="Arial"/>
                <a:cs typeface="Arial"/>
              </a:rPr>
              <a:t>Классические</a:t>
            </a:r>
            <a:r>
              <a:rPr sz="2900" spc="-160" dirty="0">
                <a:latin typeface="Arial"/>
                <a:cs typeface="Arial"/>
              </a:rPr>
              <a:t> </a:t>
            </a:r>
            <a:r>
              <a:rPr sz="2900" spc="-60" dirty="0">
                <a:latin typeface="Arial"/>
                <a:cs typeface="Arial"/>
              </a:rPr>
              <a:t>подходы:</a:t>
            </a:r>
            <a:endParaRPr sz="2900" dirty="0">
              <a:latin typeface="Arial"/>
              <a:cs typeface="Arial"/>
            </a:endParaRPr>
          </a:p>
          <a:p>
            <a:pPr marL="304800" indent="-292100">
              <a:lnSpc>
                <a:spcPct val="100000"/>
              </a:lnSpc>
              <a:spcBef>
                <a:spcPts val="1620"/>
              </a:spcBef>
              <a:buChar char="•"/>
              <a:tabLst>
                <a:tab pos="304165" algn="l"/>
                <a:tab pos="304800" algn="l"/>
              </a:tabLst>
            </a:pPr>
            <a:r>
              <a:rPr sz="2500" spc="-55" dirty="0">
                <a:latin typeface="Arial"/>
                <a:cs typeface="Arial"/>
              </a:rPr>
              <a:t>неперсонализированные</a:t>
            </a:r>
            <a:r>
              <a:rPr sz="2500" spc="-145" dirty="0">
                <a:latin typeface="Arial"/>
                <a:cs typeface="Arial"/>
              </a:rPr>
              <a:t> </a:t>
            </a:r>
            <a:r>
              <a:rPr sz="2500" spc="-114" dirty="0">
                <a:latin typeface="Arial"/>
                <a:cs typeface="Arial"/>
              </a:rPr>
              <a:t>методы</a:t>
            </a:r>
            <a:endParaRPr sz="2500" dirty="0">
              <a:latin typeface="Arial"/>
              <a:cs typeface="Arial"/>
            </a:endParaRPr>
          </a:p>
          <a:p>
            <a:pPr marL="304800" indent="-292100">
              <a:lnSpc>
                <a:spcPct val="100000"/>
              </a:lnSpc>
              <a:spcBef>
                <a:spcPts val="1500"/>
              </a:spcBef>
              <a:buChar char="•"/>
              <a:tabLst>
                <a:tab pos="304165" algn="l"/>
                <a:tab pos="304800" algn="l"/>
              </a:tabLst>
            </a:pPr>
            <a:r>
              <a:rPr sz="2500" spc="-25" dirty="0">
                <a:latin typeface="Arial"/>
                <a:cs typeface="Arial"/>
              </a:rPr>
              <a:t>content-based</a:t>
            </a:r>
            <a:endParaRPr sz="2500" dirty="0">
              <a:latin typeface="Arial"/>
              <a:cs typeface="Arial"/>
            </a:endParaRPr>
          </a:p>
          <a:p>
            <a:pPr marL="304800" indent="-292100">
              <a:lnSpc>
                <a:spcPct val="100000"/>
              </a:lnSpc>
              <a:spcBef>
                <a:spcPts val="1400"/>
              </a:spcBef>
              <a:buChar char="•"/>
              <a:tabLst>
                <a:tab pos="304165" algn="l"/>
                <a:tab pos="304800" algn="l"/>
              </a:tabLst>
            </a:pPr>
            <a:r>
              <a:rPr sz="2500" spc="-10" dirty="0">
                <a:latin typeface="Arial"/>
                <a:cs typeface="Arial"/>
              </a:rPr>
              <a:t>collaborative</a:t>
            </a:r>
            <a:r>
              <a:rPr sz="2500" spc="-140" dirty="0">
                <a:latin typeface="Arial"/>
                <a:cs typeface="Arial"/>
              </a:rPr>
              <a:t> </a:t>
            </a:r>
            <a:r>
              <a:rPr sz="2500" spc="45" dirty="0">
                <a:latin typeface="Arial"/>
                <a:cs typeface="Arial"/>
              </a:rPr>
              <a:t>filtering</a:t>
            </a:r>
            <a:endParaRPr sz="2500" dirty="0">
              <a:latin typeface="Arial"/>
              <a:cs typeface="Arial"/>
            </a:endParaRPr>
          </a:p>
          <a:p>
            <a:pPr marL="685800" lvl="1" indent="-292100">
              <a:lnSpc>
                <a:spcPct val="100000"/>
              </a:lnSpc>
              <a:spcBef>
                <a:spcPts val="1400"/>
              </a:spcBef>
              <a:buChar char="•"/>
              <a:tabLst>
                <a:tab pos="685165" algn="l"/>
                <a:tab pos="685800" algn="l"/>
              </a:tabLst>
            </a:pPr>
            <a:r>
              <a:rPr lang="en-US" sz="2200" spc="-25" dirty="0">
                <a:latin typeface="Arial"/>
                <a:cs typeface="Arial"/>
              </a:rPr>
              <a:t>u</a:t>
            </a:r>
            <a:r>
              <a:rPr sz="2200" spc="-25" dirty="0">
                <a:latin typeface="Arial"/>
                <a:cs typeface="Arial"/>
              </a:rPr>
              <a:t>ser-</a:t>
            </a:r>
            <a:r>
              <a:rPr lang="en-US" sz="2200" spc="-25" dirty="0">
                <a:latin typeface="Arial"/>
                <a:cs typeface="Arial"/>
              </a:rPr>
              <a:t>based</a:t>
            </a:r>
            <a:endParaRPr sz="2200" dirty="0">
              <a:latin typeface="Arial"/>
              <a:cs typeface="Arial"/>
            </a:endParaRPr>
          </a:p>
          <a:p>
            <a:pPr marL="685800" lvl="1" indent="-292100">
              <a:lnSpc>
                <a:spcPct val="100000"/>
              </a:lnSpc>
              <a:spcBef>
                <a:spcPts val="1160"/>
              </a:spcBef>
              <a:buChar char="•"/>
              <a:tabLst>
                <a:tab pos="685165" algn="l"/>
                <a:tab pos="685800" algn="l"/>
              </a:tabLst>
            </a:pPr>
            <a:r>
              <a:rPr lang="en-US" sz="2200" spc="35" dirty="0">
                <a:latin typeface="Arial"/>
                <a:cs typeface="Arial"/>
              </a:rPr>
              <a:t>i</a:t>
            </a:r>
            <a:r>
              <a:rPr sz="2200" spc="35" dirty="0">
                <a:latin typeface="Arial"/>
                <a:cs typeface="Arial"/>
              </a:rPr>
              <a:t>tem-</a:t>
            </a:r>
            <a:r>
              <a:rPr lang="en-US" sz="2200" spc="35" dirty="0">
                <a:latin typeface="Arial"/>
                <a:cs typeface="Arial"/>
              </a:rPr>
              <a:t>based</a:t>
            </a:r>
            <a:endParaRPr sz="2200" dirty="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1260"/>
              </a:spcBef>
              <a:tabLst>
                <a:tab pos="685165" algn="l"/>
              </a:tabLst>
            </a:pPr>
            <a:r>
              <a:rPr sz="2200" spc="-265" dirty="0">
                <a:latin typeface="Arial"/>
                <a:cs typeface="Arial"/>
              </a:rPr>
              <a:t>•	</a:t>
            </a:r>
            <a:r>
              <a:rPr lang="en-US" sz="2200" dirty="0">
                <a:latin typeface="Arial"/>
                <a:cs typeface="Arial"/>
              </a:rPr>
              <a:t>matrix factorization</a:t>
            </a:r>
            <a:r>
              <a:rPr sz="2200" spc="-114" dirty="0">
                <a:latin typeface="Arial"/>
                <a:cs typeface="Arial"/>
              </a:rPr>
              <a:t> </a:t>
            </a:r>
            <a:r>
              <a:rPr sz="2200" spc="-100" dirty="0">
                <a:latin typeface="Arial"/>
                <a:cs typeface="Arial"/>
              </a:rPr>
              <a:t>(SVD,</a:t>
            </a:r>
            <a:r>
              <a:rPr sz="2200" spc="-220" dirty="0">
                <a:latin typeface="Arial"/>
                <a:cs typeface="Arial"/>
              </a:rPr>
              <a:t> </a:t>
            </a:r>
            <a:r>
              <a:rPr sz="2200" spc="-80" dirty="0">
                <a:latin typeface="Arial"/>
                <a:cs typeface="Arial"/>
              </a:rPr>
              <a:t>ALS,</a:t>
            </a:r>
            <a:r>
              <a:rPr sz="2200" spc="-310" dirty="0">
                <a:latin typeface="Arial"/>
                <a:cs typeface="Arial"/>
              </a:rPr>
              <a:t> </a:t>
            </a:r>
            <a:r>
              <a:rPr sz="2200" spc="-210" dirty="0">
                <a:latin typeface="Arial"/>
                <a:cs typeface="Arial"/>
              </a:rPr>
              <a:t>…)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03217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Другие подходы</a:t>
            </a:r>
            <a:endParaRPr lang="ru-RU" dirty="0"/>
          </a:p>
        </p:txBody>
      </p:sp>
      <p:sp>
        <p:nvSpPr>
          <p:cNvPr id="9" name="object 9"/>
          <p:cNvSpPr txBox="1"/>
          <p:nvPr/>
        </p:nvSpPr>
        <p:spPr>
          <a:xfrm>
            <a:off x="660400" y="2021941"/>
            <a:ext cx="9411335" cy="3959860"/>
          </a:xfrm>
          <a:prstGeom prst="rect">
            <a:avLst/>
          </a:prstGeom>
        </p:spPr>
        <p:txBody>
          <a:bodyPr vert="horz" wrap="square" lIns="0" tIns="251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0"/>
              </a:spcBef>
            </a:pPr>
            <a:r>
              <a:rPr sz="2900" spc="5" dirty="0">
                <a:latin typeface="Arial"/>
                <a:cs typeface="Arial"/>
              </a:rPr>
              <a:t>Другие</a:t>
            </a:r>
            <a:r>
              <a:rPr sz="2900" spc="-160" dirty="0">
                <a:latin typeface="Arial"/>
                <a:cs typeface="Arial"/>
              </a:rPr>
              <a:t> </a:t>
            </a:r>
            <a:r>
              <a:rPr sz="2900" spc="-60" dirty="0">
                <a:latin typeface="Arial"/>
                <a:cs typeface="Arial"/>
              </a:rPr>
              <a:t>подходы:</a:t>
            </a:r>
            <a:endParaRPr sz="2900" dirty="0">
              <a:latin typeface="Arial"/>
              <a:cs typeface="Arial"/>
            </a:endParaRPr>
          </a:p>
          <a:p>
            <a:pPr marL="304800" indent="-292100">
              <a:lnSpc>
                <a:spcPct val="100000"/>
              </a:lnSpc>
              <a:spcBef>
                <a:spcPts val="1620"/>
              </a:spcBef>
              <a:buChar char="•"/>
              <a:tabLst>
                <a:tab pos="304165" algn="l"/>
                <a:tab pos="304800" algn="l"/>
              </a:tabLst>
            </a:pPr>
            <a:r>
              <a:rPr lang="ru-RU" sz="2500" spc="-60" dirty="0">
                <a:latin typeface="Arial"/>
                <a:cs typeface="Arial"/>
              </a:rPr>
              <a:t>предсказание</a:t>
            </a:r>
            <a:endParaRPr lang="ru-RU" sz="2500" dirty="0">
              <a:latin typeface="Arial"/>
              <a:cs typeface="Arial"/>
            </a:endParaRPr>
          </a:p>
          <a:p>
            <a:pPr marL="685800" lvl="1" indent="-292100">
              <a:lnSpc>
                <a:spcPct val="100000"/>
              </a:lnSpc>
              <a:spcBef>
                <a:spcPts val="1400"/>
              </a:spcBef>
              <a:buChar char="•"/>
              <a:tabLst>
                <a:tab pos="685165" algn="l"/>
                <a:tab pos="685800" algn="l"/>
              </a:tabLst>
            </a:pPr>
            <a:r>
              <a:rPr sz="2200" spc="-40" dirty="0">
                <a:latin typeface="Arial"/>
                <a:cs typeface="Arial"/>
              </a:rPr>
              <a:t>понравится/не </a:t>
            </a:r>
            <a:r>
              <a:rPr sz="2200" spc="-55" dirty="0">
                <a:latin typeface="Arial"/>
                <a:cs typeface="Arial"/>
              </a:rPr>
              <a:t>понравится </a:t>
            </a:r>
            <a:r>
              <a:rPr sz="2200" spc="-90" dirty="0">
                <a:latin typeface="Arial"/>
                <a:cs typeface="Arial"/>
              </a:rPr>
              <a:t>(любым </a:t>
            </a:r>
            <a:r>
              <a:rPr sz="2200" spc="-60" dirty="0">
                <a:latin typeface="Arial"/>
                <a:cs typeface="Arial"/>
              </a:rPr>
              <a:t>классификатором </a:t>
            </a:r>
            <a:r>
              <a:rPr sz="2200" spc="-30" dirty="0">
                <a:latin typeface="Arial"/>
                <a:cs typeface="Arial"/>
              </a:rPr>
              <a:t>или</a:t>
            </a:r>
            <a:r>
              <a:rPr sz="2200" spc="-300" dirty="0">
                <a:latin typeface="Arial"/>
                <a:cs typeface="Arial"/>
              </a:rPr>
              <a:t> </a:t>
            </a:r>
            <a:r>
              <a:rPr sz="2200" spc="-40" dirty="0">
                <a:latin typeface="Arial"/>
                <a:cs typeface="Arial"/>
              </a:rPr>
              <a:t>регрессией)</a:t>
            </a:r>
            <a:endParaRPr sz="2200" dirty="0">
              <a:latin typeface="Arial"/>
              <a:cs typeface="Arial"/>
            </a:endParaRPr>
          </a:p>
          <a:p>
            <a:pPr marL="304800" indent="-292100">
              <a:lnSpc>
                <a:spcPct val="100000"/>
              </a:lnSpc>
              <a:spcBef>
                <a:spcPts val="1260"/>
              </a:spcBef>
              <a:buChar char="•"/>
              <a:tabLst>
                <a:tab pos="304165" algn="l"/>
                <a:tab pos="304800" algn="l"/>
              </a:tabLst>
            </a:pPr>
            <a:r>
              <a:rPr sz="2500" spc="10" dirty="0">
                <a:latin typeface="Arial"/>
                <a:cs typeface="Arial"/>
              </a:rPr>
              <a:t>frequent </a:t>
            </a:r>
            <a:r>
              <a:rPr sz="2500" spc="20" dirty="0">
                <a:latin typeface="Arial"/>
                <a:cs typeface="Arial"/>
              </a:rPr>
              <a:t>item</a:t>
            </a:r>
            <a:r>
              <a:rPr sz="2500" spc="-285" dirty="0">
                <a:latin typeface="Arial"/>
                <a:cs typeface="Arial"/>
              </a:rPr>
              <a:t> </a:t>
            </a:r>
            <a:r>
              <a:rPr sz="2500" spc="-65" dirty="0">
                <a:latin typeface="Arial"/>
                <a:cs typeface="Arial"/>
              </a:rPr>
              <a:t>sets</a:t>
            </a:r>
            <a:endParaRPr sz="2500" dirty="0">
              <a:latin typeface="Arial"/>
              <a:cs typeface="Arial"/>
            </a:endParaRPr>
          </a:p>
          <a:p>
            <a:pPr marL="685800" lvl="1" indent="-292100">
              <a:lnSpc>
                <a:spcPct val="100000"/>
              </a:lnSpc>
              <a:spcBef>
                <a:spcPts val="1400"/>
              </a:spcBef>
              <a:buChar char="•"/>
              <a:tabLst>
                <a:tab pos="685165" algn="l"/>
                <a:tab pos="685800" algn="l"/>
              </a:tabLst>
            </a:pPr>
            <a:r>
              <a:rPr sz="2200" spc="-75" dirty="0">
                <a:latin typeface="Arial"/>
                <a:cs typeface="Arial"/>
              </a:rPr>
              <a:t>ассоциативные</a:t>
            </a:r>
            <a:r>
              <a:rPr sz="2200" spc="-125" dirty="0">
                <a:latin typeface="Arial"/>
                <a:cs typeface="Arial"/>
              </a:rPr>
              <a:t> </a:t>
            </a:r>
            <a:r>
              <a:rPr sz="2200" spc="-85" dirty="0">
                <a:latin typeface="Arial"/>
                <a:cs typeface="Arial"/>
              </a:rPr>
              <a:t>правила</a:t>
            </a:r>
            <a:endParaRPr sz="2200" dirty="0">
              <a:latin typeface="Arial"/>
              <a:cs typeface="Arial"/>
            </a:endParaRPr>
          </a:p>
          <a:p>
            <a:pPr marL="304800" indent="-292100">
              <a:lnSpc>
                <a:spcPct val="100000"/>
              </a:lnSpc>
              <a:spcBef>
                <a:spcPts val="1260"/>
              </a:spcBef>
              <a:buChar char="•"/>
              <a:tabLst>
                <a:tab pos="304165" algn="l"/>
                <a:tab pos="304800" algn="l"/>
              </a:tabLst>
            </a:pPr>
            <a:r>
              <a:rPr lang="ru-RU" sz="2500" spc="-50" dirty="0">
                <a:latin typeface="Arial"/>
                <a:cs typeface="Arial"/>
              </a:rPr>
              <a:t>ранжирование (</a:t>
            </a:r>
            <a:r>
              <a:rPr lang="en-US" sz="2500" spc="-50" dirty="0">
                <a:latin typeface="Arial"/>
                <a:cs typeface="Arial"/>
              </a:rPr>
              <a:t>pair-wise, …)</a:t>
            </a:r>
            <a:endParaRPr sz="2500" dirty="0">
              <a:latin typeface="Arial"/>
              <a:cs typeface="Arial"/>
            </a:endParaRPr>
          </a:p>
          <a:p>
            <a:pPr marL="304800" indent="-292100">
              <a:lnSpc>
                <a:spcPct val="100000"/>
              </a:lnSpc>
              <a:spcBef>
                <a:spcPts val="1400"/>
              </a:spcBef>
              <a:buChar char="•"/>
              <a:tabLst>
                <a:tab pos="304165" algn="l"/>
                <a:tab pos="304800" algn="l"/>
              </a:tabLst>
            </a:pPr>
            <a:r>
              <a:rPr sz="2500" spc="-125" dirty="0">
                <a:latin typeface="Arial"/>
                <a:cs typeface="Arial"/>
              </a:rPr>
              <a:t>графовые </a:t>
            </a:r>
            <a:r>
              <a:rPr sz="2500" spc="-90" dirty="0">
                <a:latin typeface="Arial"/>
                <a:cs typeface="Arial"/>
              </a:rPr>
              <a:t>модели </a:t>
            </a:r>
            <a:r>
              <a:rPr sz="2500" spc="-15" dirty="0">
                <a:latin typeface="Arial"/>
                <a:cs typeface="Arial"/>
              </a:rPr>
              <a:t>(community</a:t>
            </a:r>
            <a:r>
              <a:rPr sz="2500" spc="-195" dirty="0"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detection)</a:t>
            </a:r>
            <a:endParaRPr sz="2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14145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Гибриды</a:t>
            </a:r>
            <a:endParaRPr lang="ru-RU" dirty="0"/>
          </a:p>
        </p:txBody>
      </p:sp>
      <p:sp>
        <p:nvSpPr>
          <p:cNvPr id="9" name="object 9"/>
          <p:cNvSpPr txBox="1"/>
          <p:nvPr/>
        </p:nvSpPr>
        <p:spPr>
          <a:xfrm>
            <a:off x="952500" y="6014581"/>
            <a:ext cx="1051179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40" dirty="0">
                <a:latin typeface="Arial"/>
                <a:cs typeface="Arial"/>
              </a:rPr>
              <a:t>Обычно</a:t>
            </a:r>
            <a:r>
              <a:rPr sz="2700" spc="-140" dirty="0">
                <a:latin typeface="Arial"/>
                <a:cs typeface="Arial"/>
              </a:rPr>
              <a:t> </a:t>
            </a:r>
            <a:r>
              <a:rPr sz="2700" spc="-105" dirty="0">
                <a:latin typeface="Arial"/>
                <a:cs typeface="Arial"/>
              </a:rPr>
              <a:t>в</a:t>
            </a:r>
            <a:r>
              <a:rPr sz="2700" spc="-140" dirty="0">
                <a:latin typeface="Arial"/>
                <a:cs typeface="Arial"/>
              </a:rPr>
              <a:t> </a:t>
            </a:r>
            <a:r>
              <a:rPr sz="2700" spc="-85" dirty="0">
                <a:latin typeface="Arial"/>
                <a:cs typeface="Arial"/>
              </a:rPr>
              <a:t>реальной</a:t>
            </a:r>
            <a:r>
              <a:rPr sz="2700" spc="-135" dirty="0">
                <a:latin typeface="Arial"/>
                <a:cs typeface="Arial"/>
              </a:rPr>
              <a:t> </a:t>
            </a:r>
            <a:r>
              <a:rPr sz="2700" spc="30" dirty="0">
                <a:latin typeface="Arial"/>
                <a:cs typeface="Arial"/>
              </a:rPr>
              <a:t>жизни:</a:t>
            </a:r>
            <a:r>
              <a:rPr sz="2700" spc="-140" dirty="0">
                <a:latin typeface="Arial"/>
                <a:cs typeface="Arial"/>
              </a:rPr>
              <a:t> </a:t>
            </a:r>
            <a:r>
              <a:rPr sz="2700" spc="-60" dirty="0">
                <a:latin typeface="Arial"/>
                <a:cs typeface="Arial"/>
              </a:rPr>
              <a:t>это</a:t>
            </a:r>
            <a:r>
              <a:rPr sz="2700" spc="-140" dirty="0">
                <a:latin typeface="Arial"/>
                <a:cs typeface="Arial"/>
              </a:rPr>
              <a:t> </a:t>
            </a:r>
            <a:r>
              <a:rPr sz="2700" spc="-35" dirty="0">
                <a:latin typeface="Arial"/>
                <a:cs typeface="Arial"/>
              </a:rPr>
              <a:t>несколько</a:t>
            </a:r>
            <a:r>
              <a:rPr sz="2700" spc="-135" dirty="0">
                <a:latin typeface="Arial"/>
                <a:cs typeface="Arial"/>
              </a:rPr>
              <a:t> </a:t>
            </a:r>
            <a:r>
              <a:rPr sz="2700" spc="-150" dirty="0">
                <a:latin typeface="Arial"/>
                <a:cs typeface="Arial"/>
              </a:rPr>
              <a:t>РС,</a:t>
            </a:r>
            <a:r>
              <a:rPr sz="2700" spc="-260" dirty="0">
                <a:latin typeface="Arial"/>
                <a:cs typeface="Arial"/>
              </a:rPr>
              <a:t> </a:t>
            </a:r>
            <a:r>
              <a:rPr sz="2700" spc="-80" dirty="0">
                <a:latin typeface="Arial"/>
                <a:cs typeface="Arial"/>
              </a:rPr>
              <a:t>объединенных</a:t>
            </a:r>
            <a:r>
              <a:rPr sz="2700" spc="-140" dirty="0">
                <a:latin typeface="Arial"/>
                <a:cs typeface="Arial"/>
              </a:rPr>
              <a:t> </a:t>
            </a:r>
            <a:r>
              <a:rPr sz="2700" spc="-120" dirty="0">
                <a:latin typeface="Arial"/>
                <a:cs typeface="Arial"/>
              </a:rPr>
              <a:t>вместе.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51100" y="1625600"/>
            <a:ext cx="7874000" cy="406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78628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7332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500"/>
            <a:ext cx="12192000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2836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500"/>
            <a:ext cx="12192000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1662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500"/>
            <a:ext cx="12192000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716258"/>
      </p:ext>
    </p:extLst>
  </p:cSld>
  <p:clrMapOvr>
    <a:masterClrMapping/>
  </p:clrMapOvr>
</p:sld>
</file>

<file path=ppt/theme/theme1.xml><?xml version="1.0" encoding="utf-8"?>
<a:theme xmlns:a="http://schemas.openxmlformats.org/drawingml/2006/main" name="NP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L" id="{41BD5BED-808A-694C-BE08-1171E7828835}" vid="{F0B4AB3A-6122-7540-8088-1A84059ABE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NPL</Template>
  <TotalTime>57</TotalTime>
  <Words>470</Words>
  <Application>Microsoft Macintosh PowerPoint</Application>
  <PresentationFormat>Widescreen</PresentationFormat>
  <Paragraphs>106</Paragraphs>
  <Slides>65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Courier New</vt:lpstr>
      <vt:lpstr>Wingdings</vt:lpstr>
      <vt:lpstr>NPL</vt:lpstr>
      <vt:lpstr>Рекомендательные системы: введение</vt:lpstr>
      <vt:lpstr>Search vs Discovery</vt:lpstr>
      <vt:lpstr>Постановка задачи</vt:lpstr>
      <vt:lpstr>Примеры</vt:lpstr>
      <vt:lpstr>Торговля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Музыка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Социальные сети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Туризм</vt:lpstr>
      <vt:lpstr>PowerPoint Presentation</vt:lpstr>
      <vt:lpstr>PowerPoint Presentation</vt:lpstr>
      <vt:lpstr>Медиа</vt:lpstr>
      <vt:lpstr>PowerPoint Presentation</vt:lpstr>
      <vt:lpstr>PowerPoint Presentation</vt:lpstr>
      <vt:lpstr>Видео</vt:lpstr>
      <vt:lpstr>PowerPoint Presentation</vt:lpstr>
      <vt:lpstr>PowerPoint Presentation</vt:lpstr>
      <vt:lpstr>Рекомендательные сервисы</vt:lpstr>
      <vt:lpstr>Яндекс.Дзен</vt:lpstr>
      <vt:lpstr>PowerPoint Presentation</vt:lpstr>
      <vt:lpstr>PowerPoint Presentation</vt:lpstr>
      <vt:lpstr>PowerPoint Presentation</vt:lpstr>
      <vt:lpstr>Видеопрокат в Netflix</vt:lpstr>
      <vt:lpstr>Netflix Prize</vt:lpstr>
      <vt:lpstr>PowerPoint Presentation</vt:lpstr>
      <vt:lpstr>Какую обложку показать?</vt:lpstr>
      <vt:lpstr>Персонализированные обложки</vt:lpstr>
      <vt:lpstr>Пример работы</vt:lpstr>
      <vt:lpstr>Требования: продуктовые  и технические</vt:lpstr>
      <vt:lpstr>Продуктовые</vt:lpstr>
      <vt:lpstr>Продуктовые</vt:lpstr>
      <vt:lpstr>PowerPoint Presentation</vt:lpstr>
      <vt:lpstr>Продуктовые</vt:lpstr>
      <vt:lpstr>Продуктовые</vt:lpstr>
      <vt:lpstr>Технические</vt:lpstr>
      <vt:lpstr>Технические</vt:lpstr>
      <vt:lpstr>Технические</vt:lpstr>
      <vt:lpstr>Технические</vt:lpstr>
      <vt:lpstr>Технические</vt:lpstr>
      <vt:lpstr>Виды рекомендательных систем</vt:lpstr>
      <vt:lpstr>Классика</vt:lpstr>
      <vt:lpstr>Другие подходы</vt:lpstr>
      <vt:lpstr>Гибриды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Рекомендательные системы: введение</dc:title>
  <dc:creator>Andrey Zimovnov</dc:creator>
  <cp:lastModifiedBy>Andrey Zimovnov</cp:lastModifiedBy>
  <cp:revision>18</cp:revision>
  <dcterms:created xsi:type="dcterms:W3CDTF">2018-11-02T18:36:35Z</dcterms:created>
  <dcterms:modified xsi:type="dcterms:W3CDTF">2018-11-02T21:07:04Z</dcterms:modified>
</cp:coreProperties>
</file>